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1"/>
  </p:sldMasterIdLst>
  <p:notesMasterIdLst>
    <p:notesMasterId r:id="rId82"/>
  </p:notesMasterIdLst>
  <p:sldIdLst>
    <p:sldId id="306" r:id="rId2"/>
    <p:sldId id="316" r:id="rId3"/>
    <p:sldId id="312" r:id="rId4"/>
    <p:sldId id="384" r:id="rId5"/>
    <p:sldId id="318" r:id="rId6"/>
    <p:sldId id="473" r:id="rId7"/>
    <p:sldId id="474" r:id="rId8"/>
    <p:sldId id="443" r:id="rId9"/>
    <p:sldId id="475" r:id="rId10"/>
    <p:sldId id="476" r:id="rId11"/>
    <p:sldId id="489" r:id="rId12"/>
    <p:sldId id="444" r:id="rId13"/>
    <p:sldId id="445" r:id="rId14"/>
    <p:sldId id="446" r:id="rId15"/>
    <p:sldId id="490" r:id="rId16"/>
    <p:sldId id="491" r:id="rId17"/>
    <p:sldId id="428" r:id="rId18"/>
    <p:sldId id="321" r:id="rId19"/>
    <p:sldId id="320" r:id="rId20"/>
    <p:sldId id="397" r:id="rId21"/>
    <p:sldId id="477" r:id="rId22"/>
    <p:sldId id="398" r:id="rId23"/>
    <p:sldId id="385" r:id="rId24"/>
    <p:sldId id="322" r:id="rId25"/>
    <p:sldId id="478" r:id="rId26"/>
    <p:sldId id="323" r:id="rId27"/>
    <p:sldId id="324" r:id="rId28"/>
    <p:sldId id="386" r:id="rId29"/>
    <p:sldId id="403" r:id="rId30"/>
    <p:sldId id="404" r:id="rId31"/>
    <p:sldId id="479" r:id="rId32"/>
    <p:sldId id="329" r:id="rId33"/>
    <p:sldId id="480" r:id="rId34"/>
    <p:sldId id="406" r:id="rId35"/>
    <p:sldId id="481" r:id="rId36"/>
    <p:sldId id="407" r:id="rId37"/>
    <p:sldId id="408" r:id="rId38"/>
    <p:sldId id="482" r:id="rId39"/>
    <p:sldId id="447" r:id="rId40"/>
    <p:sldId id="448" r:id="rId41"/>
    <p:sldId id="387" r:id="rId42"/>
    <p:sldId id="409" r:id="rId43"/>
    <p:sldId id="410" r:id="rId44"/>
    <p:sldId id="411" r:id="rId45"/>
    <p:sldId id="483" r:id="rId46"/>
    <p:sldId id="450" r:id="rId47"/>
    <p:sldId id="449" r:id="rId48"/>
    <p:sldId id="484" r:id="rId49"/>
    <p:sldId id="485" r:id="rId50"/>
    <p:sldId id="451" r:id="rId51"/>
    <p:sldId id="452" r:id="rId52"/>
    <p:sldId id="453" r:id="rId53"/>
    <p:sldId id="454" r:id="rId54"/>
    <p:sldId id="455" r:id="rId55"/>
    <p:sldId id="492" r:id="rId56"/>
    <p:sldId id="494" r:id="rId57"/>
    <p:sldId id="456" r:id="rId58"/>
    <p:sldId id="457" r:id="rId59"/>
    <p:sldId id="486" r:id="rId60"/>
    <p:sldId id="458" r:id="rId61"/>
    <p:sldId id="495" r:id="rId62"/>
    <p:sldId id="459" r:id="rId63"/>
    <p:sldId id="460" r:id="rId64"/>
    <p:sldId id="461" r:id="rId65"/>
    <p:sldId id="487" r:id="rId66"/>
    <p:sldId id="462" r:id="rId67"/>
    <p:sldId id="463" r:id="rId68"/>
    <p:sldId id="488" r:id="rId69"/>
    <p:sldId id="464" r:id="rId70"/>
    <p:sldId id="465" r:id="rId71"/>
    <p:sldId id="466" r:id="rId72"/>
    <p:sldId id="467" r:id="rId73"/>
    <p:sldId id="468" r:id="rId74"/>
    <p:sldId id="469" r:id="rId75"/>
    <p:sldId id="470" r:id="rId76"/>
    <p:sldId id="471" r:id="rId77"/>
    <p:sldId id="472" r:id="rId78"/>
    <p:sldId id="383" r:id="rId79"/>
    <p:sldId id="303" r:id="rId80"/>
    <p:sldId id="496" r:id="rId81"/>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5153"/>
    <a:srgbClr val="8A8A8A"/>
    <a:srgbClr val="6B6B6B"/>
    <a:srgbClr val="264DAE"/>
    <a:srgbClr val="4ADAD7"/>
    <a:srgbClr val="90A3A6"/>
    <a:srgbClr val="EDDFF5"/>
    <a:srgbClr val="493B93"/>
    <a:srgbClr val="80808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1" autoAdjust="0"/>
    <p:restoredTop sz="93252" autoAdjust="0"/>
  </p:normalViewPr>
  <p:slideViewPr>
    <p:cSldViewPr snapToGrid="0">
      <p:cViewPr varScale="1">
        <p:scale>
          <a:sx n="69" d="100"/>
          <a:sy n="69" d="100"/>
        </p:scale>
        <p:origin x="1026"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vl1pPr>
          </a:lstStyle>
          <a:p>
            <a:fld id="{0AD33006-993C-46CE-BE81-A42F2D8A6269}" type="datetimeFigureOut">
              <a:rPr lang="en-US" smtClean="0"/>
              <a:t>4/19/2017</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lIns="91440" tIns="45720" rIns="91440" bIns="45720" rtlCol="0" anchor="b"/>
          <a:lstStyle>
            <a:lvl1pPr algn="r">
              <a:defRPr sz="1200"/>
            </a:lvl1pPr>
          </a:lstStyle>
          <a:p>
            <a:fld id="{AC72CD79-D36A-4E01-AE1C-064887FE954D}" type="slidenum">
              <a:rPr lang="en-US" smtClean="0"/>
              <a:t>‹#›</a:t>
            </a:fld>
            <a:endParaRPr lang="en-US"/>
          </a:p>
        </p:txBody>
      </p:sp>
    </p:spTree>
    <p:extLst>
      <p:ext uri="{BB962C8B-B14F-4D97-AF65-F5344CB8AC3E}">
        <p14:creationId xmlns:p14="http://schemas.microsoft.com/office/powerpoint/2010/main" val="2104272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9.1.1.1 ASA Firewall Models</a:t>
            </a: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9.1.1.6</a:t>
            </a:r>
            <a:r>
              <a:rPr lang="en-US" baseline="0" dirty="0" smtClean="0"/>
              <a:t> ASA Licensing Requirements</a:t>
            </a:r>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9.1.1.6</a:t>
            </a:r>
            <a:r>
              <a:rPr lang="en-US" baseline="0" dirty="0" smtClean="0"/>
              <a:t> ASA Licensing Requirements (Cont.)</a:t>
            </a:r>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9.1.1.6</a:t>
            </a:r>
            <a:r>
              <a:rPr lang="en-US" baseline="0" dirty="0" smtClean="0"/>
              <a:t> ASA Licensing Requirements</a:t>
            </a:r>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9.1.2.1</a:t>
            </a:r>
            <a:r>
              <a:rPr lang="en-US" baseline="0" dirty="0" smtClean="0"/>
              <a:t> Overview of ASA 5505</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9.1.2.2</a:t>
            </a:r>
            <a:r>
              <a:rPr lang="en-US" baseline="0" dirty="0" smtClean="0"/>
              <a:t> </a:t>
            </a:r>
            <a:r>
              <a:rPr lang="en-US" sz="1200" dirty="0" smtClean="0"/>
              <a:t>ASA Security Levels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9.1.2.3 </a:t>
            </a:r>
            <a:r>
              <a:rPr lang="en-US" sz="1200" dirty="0" smtClean="0"/>
              <a:t>ASA 5505 Deployment</a:t>
            </a:r>
            <a:r>
              <a:rPr lang="en-US" sz="1200" baseline="0" dirty="0" smtClean="0"/>
              <a:t> Scenarios</a:t>
            </a:r>
            <a:endParaRPr lang="en-US" sz="120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20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9.1.2.3 </a:t>
            </a:r>
            <a:r>
              <a:rPr lang="en-US" sz="1200" dirty="0" smtClean="0"/>
              <a:t>ASA 5505 Deployment</a:t>
            </a:r>
            <a:r>
              <a:rPr lang="en-US" sz="1200" baseline="0" dirty="0" smtClean="0"/>
              <a:t> Scenarios (Cont.)</a:t>
            </a:r>
            <a:endParaRPr lang="en-US" sz="120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21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9.2.1.1 Introduce Basic ASA Settings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9.2.1.1 Introduce Basic ASA Settings (Cont.)</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9.2.1.2</a:t>
            </a:r>
            <a:r>
              <a:rPr lang="en-US" baseline="0" dirty="0" smtClean="0"/>
              <a:t> ASA Default Configuration</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9.1.1.1 ASA Firewall Models (Cont.)</a:t>
            </a: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9.2.1.3 ASA Interactive Setup Initialization Wizard</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9.2.2.1</a:t>
            </a:r>
            <a:r>
              <a:rPr lang="en-US" sz="1200" baseline="0" dirty="0" smtClean="0"/>
              <a:t> Enter Global Configuration Mode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9.2.2.2</a:t>
            </a:r>
            <a:r>
              <a:rPr lang="en-US" sz="1200" baseline="0" dirty="0" smtClean="0"/>
              <a:t> Configuring Basic Settings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9.2.2.2</a:t>
            </a:r>
            <a:r>
              <a:rPr lang="en-US" sz="1200" baseline="0" dirty="0" smtClean="0"/>
              <a:t> Configuring Basic Settings (Cont.)</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9.2.2.3</a:t>
            </a:r>
            <a:r>
              <a:rPr lang="en-US" baseline="0" dirty="0" smtClean="0"/>
              <a:t> Configuring Logical VLAN Interfaces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9.2.2.3</a:t>
            </a:r>
            <a:r>
              <a:rPr lang="en-US" baseline="0" dirty="0" smtClean="0"/>
              <a:t> Configuring Logical VLAN Interfaces (Cont.)</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9.2.2.4</a:t>
            </a:r>
            <a:r>
              <a:rPr lang="en-US" baseline="0" dirty="0" smtClean="0"/>
              <a:t> Assigning Layer 2 Ports to VLANs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9.2.2.4</a:t>
            </a:r>
            <a:r>
              <a:rPr lang="en-US" baseline="0" dirty="0" smtClean="0"/>
              <a:t> Assigning Layer 2 Ports to VLANs (Cont.)</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9.2.2.5</a:t>
            </a:r>
            <a:r>
              <a:rPr lang="en-US" baseline="0" dirty="0" smtClean="0"/>
              <a:t> Configuring a Default Static Route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9.2.2.6 Configuring Remote Access Services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9.1.1.1 ASA Firewall Models (Cont.)</a:t>
            </a:r>
          </a:p>
          <a:p>
            <a:r>
              <a:rPr lang="en-US" dirty="0" smtClean="0"/>
              <a:t>9.1.1.2 Cisco ASA Next-Generation</a:t>
            </a:r>
            <a:r>
              <a:rPr lang="en-US" baseline="0" dirty="0" smtClean="0"/>
              <a:t> Firewall Appliances: Video - Introducing Cisco ASA with </a:t>
            </a:r>
            <a:r>
              <a:rPr lang="en-US" baseline="0" dirty="0" err="1" smtClean="0"/>
              <a:t>FirePOWER</a:t>
            </a:r>
            <a:r>
              <a:rPr lang="en-US" baseline="0" dirty="0" smtClean="0"/>
              <a:t> Services</a:t>
            </a:r>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9.2.2.6 Configuring Remote Access Services (Cont.)</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9.2.2.7 Configuring Network Time Protocol Services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9.2.2.8 Configuring DHCP Services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9.2.3.1 Introduction to Objects and Object Groups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9.2.3.2 Configuring Network Objects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9.2.3.3 Configuring</a:t>
            </a:r>
            <a:r>
              <a:rPr lang="en-US" baseline="0" dirty="0" smtClean="0"/>
              <a:t> Service Objects</a:t>
            </a:r>
          </a:p>
        </p:txBody>
      </p:sp>
      <p:sp>
        <p:nvSpPr>
          <p:cNvPr id="4" name="Slide Number Placeholder 3"/>
          <p:cNvSpPr>
            <a:spLocks noGrp="1"/>
          </p:cNvSpPr>
          <p:nvPr>
            <p:ph type="sldNum" sz="quarter" idx="10"/>
          </p:nvPr>
        </p:nvSpPr>
        <p:spPr/>
        <p:txBody>
          <a:bodyPr/>
          <a:lstStyle/>
          <a:p>
            <a:fld id="{AC72CD79-D36A-4E01-AE1C-064887FE954D}" type="slidenum">
              <a:rPr lang="en-US" smtClean="0"/>
              <a:t>44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9.2.3.3 Configuring</a:t>
            </a:r>
            <a:r>
              <a:rPr lang="en-US" baseline="0" dirty="0" smtClean="0"/>
              <a:t> Service Objects (Cont.)</a:t>
            </a:r>
          </a:p>
        </p:txBody>
      </p:sp>
      <p:sp>
        <p:nvSpPr>
          <p:cNvPr id="4" name="Slide Number Placeholder 3"/>
          <p:cNvSpPr>
            <a:spLocks noGrp="1"/>
          </p:cNvSpPr>
          <p:nvPr>
            <p:ph type="sldNum" sz="quarter" idx="10"/>
          </p:nvPr>
        </p:nvSpPr>
        <p:spPr/>
        <p:txBody>
          <a:bodyPr/>
          <a:lstStyle/>
          <a:p>
            <a:fld id="{AC72CD79-D36A-4E01-AE1C-064887FE954D}" type="slidenum">
              <a:rPr lang="en-US" smtClean="0"/>
              <a:t>45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9.2.3.4 Object Groups</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46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9.2.3.5 Configuring Common Object Groups</a:t>
            </a:r>
          </a:p>
        </p:txBody>
      </p:sp>
      <p:sp>
        <p:nvSpPr>
          <p:cNvPr id="4" name="Slide Number Placeholder 3"/>
          <p:cNvSpPr>
            <a:spLocks noGrp="1"/>
          </p:cNvSpPr>
          <p:nvPr>
            <p:ph type="sldNum" sz="quarter" idx="10"/>
          </p:nvPr>
        </p:nvSpPr>
        <p:spPr/>
        <p:txBody>
          <a:bodyPr/>
          <a:lstStyle/>
          <a:p>
            <a:fld id="{AC72CD79-D36A-4E01-AE1C-064887FE954D}" type="slidenum">
              <a:rPr lang="en-US" smtClean="0"/>
              <a:t>47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9.2.3.5 Configuring Common Object Groups (Cont.)</a:t>
            </a:r>
          </a:p>
          <a:p>
            <a:r>
              <a:rPr lang="en-US" baseline="0" dirty="0" smtClean="0"/>
              <a:t>9.2.3.6 Activity – Identify Types of Object Groups</a:t>
            </a:r>
          </a:p>
        </p:txBody>
      </p:sp>
      <p:sp>
        <p:nvSpPr>
          <p:cNvPr id="4" name="Slide Number Placeholder 3"/>
          <p:cNvSpPr>
            <a:spLocks noGrp="1"/>
          </p:cNvSpPr>
          <p:nvPr>
            <p:ph type="sldNum" sz="quarter" idx="10"/>
          </p:nvPr>
        </p:nvSpPr>
        <p:spPr/>
        <p:txBody>
          <a:bodyPr/>
          <a:lstStyle/>
          <a:p>
            <a:fld id="{AC72CD79-D36A-4E01-AE1C-064887FE954D}" type="slidenum">
              <a:rPr lang="en-US" smtClean="0"/>
              <a:t>48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9.1.1.3</a:t>
            </a:r>
            <a:r>
              <a:rPr lang="en-US" baseline="0" dirty="0" smtClean="0"/>
              <a:t> Advanced ASA Firewall Feature</a:t>
            </a:r>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9.2.3.5 Configuring Common Object Groups (Cont.)</a:t>
            </a:r>
          </a:p>
          <a:p>
            <a:r>
              <a:rPr lang="en-US" baseline="0" dirty="0" smtClean="0"/>
              <a:t>9.2.3.6 Activity – Identify Types of Object Groups</a:t>
            </a:r>
          </a:p>
        </p:txBody>
      </p:sp>
      <p:sp>
        <p:nvSpPr>
          <p:cNvPr id="4" name="Slide Number Placeholder 3"/>
          <p:cNvSpPr>
            <a:spLocks noGrp="1"/>
          </p:cNvSpPr>
          <p:nvPr>
            <p:ph type="sldNum" sz="quarter" idx="10"/>
          </p:nvPr>
        </p:nvSpPr>
        <p:spPr/>
        <p:txBody>
          <a:bodyPr/>
          <a:lstStyle/>
          <a:p>
            <a:fld id="{AC72CD79-D36A-4E01-AE1C-064887FE954D}" type="slidenum">
              <a:rPr lang="en-US" smtClean="0"/>
              <a:t>49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9.2.4.1 ASA ACLs</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51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9.2.4.2 Types of ASA ACL</a:t>
            </a:r>
            <a:r>
              <a:rPr lang="en-US" baseline="0" dirty="0" smtClean="0"/>
              <a:t> Filtering</a:t>
            </a:r>
          </a:p>
        </p:txBody>
      </p:sp>
      <p:sp>
        <p:nvSpPr>
          <p:cNvPr id="4" name="Slide Number Placeholder 3"/>
          <p:cNvSpPr>
            <a:spLocks noGrp="1"/>
          </p:cNvSpPr>
          <p:nvPr>
            <p:ph type="sldNum" sz="quarter" idx="10"/>
          </p:nvPr>
        </p:nvSpPr>
        <p:spPr/>
        <p:txBody>
          <a:bodyPr/>
          <a:lstStyle/>
          <a:p>
            <a:fld id="{AC72CD79-D36A-4E01-AE1C-064887FE954D}" type="slidenum">
              <a:rPr lang="en-US" smtClean="0"/>
              <a:t>52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9.2.4.3 Types of ASA ACLs</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53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9.2.4.4 Configuring ACLs</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54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9.2.4.4 Configuring ACLs (Cont.)</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55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9.2.4.4 </a:t>
            </a:r>
            <a:r>
              <a:rPr lang="en-US" smtClean="0"/>
              <a:t>Configuring ACLs (Cont.)</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56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9.2.4.5 Applying</a:t>
            </a:r>
            <a:r>
              <a:rPr lang="en-US" baseline="0" dirty="0" smtClean="0"/>
              <a:t> </a:t>
            </a:r>
            <a:r>
              <a:rPr lang="en-US" dirty="0" smtClean="0"/>
              <a:t>ACLs</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57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9.2.4.6 ACLs and Object Groups</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58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9.2.4.6 ACLs and Object Groups (Cont.)</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59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9.1.1.3</a:t>
            </a:r>
            <a:r>
              <a:rPr lang="en-US" baseline="0" dirty="0" smtClean="0"/>
              <a:t> Advanced ASA Firewall Feature (Cont.)</a:t>
            </a:r>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9.2.4.7 ACL Using Object Groups Examples</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60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9.2.4.7 ACL Using Object Groups Examples</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61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9.2.5.1 ASA</a:t>
            </a:r>
            <a:r>
              <a:rPr lang="en-US" baseline="0" dirty="0" smtClean="0"/>
              <a:t> NAT Overview</a:t>
            </a:r>
          </a:p>
        </p:txBody>
      </p:sp>
      <p:sp>
        <p:nvSpPr>
          <p:cNvPr id="4" name="Slide Number Placeholder 3"/>
          <p:cNvSpPr>
            <a:spLocks noGrp="1"/>
          </p:cNvSpPr>
          <p:nvPr>
            <p:ph type="sldNum" sz="quarter" idx="10"/>
          </p:nvPr>
        </p:nvSpPr>
        <p:spPr/>
        <p:txBody>
          <a:bodyPr/>
          <a:lstStyle/>
          <a:p>
            <a:fld id="{AC72CD79-D36A-4E01-AE1C-064887FE954D}" type="slidenum">
              <a:rPr lang="en-US" smtClean="0"/>
              <a:t>63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9.2.5.2 Configuring</a:t>
            </a:r>
            <a:r>
              <a:rPr lang="en-US" baseline="0" dirty="0" smtClean="0"/>
              <a:t> Dynamic NAT</a:t>
            </a:r>
          </a:p>
        </p:txBody>
      </p:sp>
      <p:sp>
        <p:nvSpPr>
          <p:cNvPr id="4" name="Slide Number Placeholder 3"/>
          <p:cNvSpPr>
            <a:spLocks noGrp="1"/>
          </p:cNvSpPr>
          <p:nvPr>
            <p:ph type="sldNum" sz="quarter" idx="10"/>
          </p:nvPr>
        </p:nvSpPr>
        <p:spPr/>
        <p:txBody>
          <a:bodyPr/>
          <a:lstStyle/>
          <a:p>
            <a:fld id="{AC72CD79-D36A-4E01-AE1C-064887FE954D}" type="slidenum">
              <a:rPr lang="en-US" smtClean="0"/>
              <a:t>64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9.2.5.2 Configuring</a:t>
            </a:r>
            <a:r>
              <a:rPr lang="en-US" baseline="0" dirty="0" smtClean="0"/>
              <a:t> Dynamic NAT (Cont.)</a:t>
            </a:r>
          </a:p>
        </p:txBody>
      </p:sp>
      <p:sp>
        <p:nvSpPr>
          <p:cNvPr id="4" name="Slide Number Placeholder 3"/>
          <p:cNvSpPr>
            <a:spLocks noGrp="1"/>
          </p:cNvSpPr>
          <p:nvPr>
            <p:ph type="sldNum" sz="quarter" idx="10"/>
          </p:nvPr>
        </p:nvSpPr>
        <p:spPr/>
        <p:txBody>
          <a:bodyPr/>
          <a:lstStyle/>
          <a:p>
            <a:fld id="{AC72CD79-D36A-4E01-AE1C-064887FE954D}" type="slidenum">
              <a:rPr lang="en-US" smtClean="0"/>
              <a:t>65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9.2.5.3</a:t>
            </a:r>
            <a:r>
              <a:rPr lang="en-US" baseline="0" dirty="0" smtClean="0"/>
              <a:t> </a:t>
            </a:r>
            <a:r>
              <a:rPr lang="en-US" sz="1200" dirty="0" smtClean="0"/>
              <a:t>Configuring Dynamic PAT</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66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9.2.5.4</a:t>
            </a:r>
            <a:r>
              <a:rPr lang="en-US" baseline="0" dirty="0" smtClean="0"/>
              <a:t> </a:t>
            </a:r>
            <a:r>
              <a:rPr lang="en-US" sz="1200" dirty="0" smtClean="0"/>
              <a:t>Configuring Static NAT</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67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9.2.5.4</a:t>
            </a:r>
            <a:r>
              <a:rPr lang="en-US" baseline="0" dirty="0" smtClean="0"/>
              <a:t> </a:t>
            </a:r>
            <a:r>
              <a:rPr lang="en-US" sz="1200" dirty="0" smtClean="0"/>
              <a:t>Configuring Static NAT (Cont.)</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68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9.2.6.1</a:t>
            </a:r>
            <a:r>
              <a:rPr lang="en-US" baseline="0" dirty="0" smtClean="0"/>
              <a:t> </a:t>
            </a:r>
            <a:r>
              <a:rPr lang="en-US" sz="1200" dirty="0" smtClean="0"/>
              <a:t>AAA Review</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70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9.2.6.2</a:t>
            </a:r>
            <a:r>
              <a:rPr lang="en-US" baseline="0" dirty="0" smtClean="0"/>
              <a:t> </a:t>
            </a:r>
            <a:r>
              <a:rPr lang="en-US" sz="1200" dirty="0" smtClean="0"/>
              <a:t>Local Database</a:t>
            </a:r>
            <a:r>
              <a:rPr lang="en-US" sz="1200" baseline="0" dirty="0" smtClean="0"/>
              <a:t> and Servers</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71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9.1.1.3</a:t>
            </a:r>
            <a:r>
              <a:rPr lang="en-US" baseline="0" dirty="0" smtClean="0"/>
              <a:t> Advanced ASA Firewall Feature (Cont.)</a:t>
            </a:r>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9.2.6.3</a:t>
            </a:r>
            <a:r>
              <a:rPr lang="en-US" baseline="0" dirty="0" smtClean="0"/>
              <a:t> </a:t>
            </a:r>
            <a:r>
              <a:rPr lang="en-US" sz="1200" dirty="0" smtClean="0"/>
              <a:t>AAA Configuration</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72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9.2.7.1</a:t>
            </a:r>
            <a:r>
              <a:rPr lang="en-US" baseline="0" dirty="0" smtClean="0"/>
              <a:t> </a:t>
            </a:r>
            <a:r>
              <a:rPr lang="en-US" sz="1200" dirty="0" smtClean="0"/>
              <a:t>Overview of MBF</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74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9.2.7.2</a:t>
            </a:r>
            <a:r>
              <a:rPr lang="en-US" baseline="0" dirty="0" smtClean="0"/>
              <a:t> </a:t>
            </a:r>
            <a:r>
              <a:rPr lang="en-US" sz="1200" dirty="0" smtClean="0"/>
              <a:t>Configuring</a:t>
            </a:r>
            <a:r>
              <a:rPr lang="en-US" sz="1200" baseline="0" dirty="0" smtClean="0"/>
              <a:t> Class Maps</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75</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9.2.7.3</a:t>
            </a:r>
            <a:r>
              <a:rPr lang="en-US" baseline="0" dirty="0" smtClean="0"/>
              <a:t> </a:t>
            </a:r>
            <a:r>
              <a:rPr lang="en-US" sz="1200" dirty="0" smtClean="0"/>
              <a:t>Define and Activate a Policy</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76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9.2.7.4</a:t>
            </a:r>
            <a:r>
              <a:rPr lang="en-US" baseline="0" dirty="0" smtClean="0"/>
              <a:t> </a:t>
            </a:r>
            <a:r>
              <a:rPr lang="en-US" sz="1200" dirty="0" smtClean="0"/>
              <a:t>ASA Default Policy</a:t>
            </a: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77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9.3.1.1 Packet Tracer – Configure ASA Basic Settings and Firewall</a:t>
            </a:r>
            <a:r>
              <a:rPr lang="en-US" baseline="0" dirty="0" smtClean="0"/>
              <a:t> Using CLI</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9.3.1.2 Lab – Configure ASA Basic Settings and</a:t>
            </a:r>
            <a:r>
              <a:rPr lang="en-US" baseline="0" dirty="0" smtClean="0"/>
              <a:t> Firewall Using CLI</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9.3.1.3 Chapter 9: Implementing the Cisco Adaptive Security Appliance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78</a:t>
            </a:fld>
            <a:endParaRPr lang="en-US"/>
          </a:p>
        </p:txBody>
      </p:sp>
    </p:spTree>
    <p:extLst>
      <p:ext uri="{BB962C8B-B14F-4D97-AF65-F5344CB8AC3E}">
        <p14:creationId xmlns:p14="http://schemas.microsoft.com/office/powerpoint/2010/main" val="21189181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mtClean="0"/>
              <a:t>https://www.netacad.com</a:t>
            </a:r>
          </a:p>
          <a:p>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80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9.1.1.3</a:t>
            </a:r>
            <a:r>
              <a:rPr lang="en-US" baseline="0" dirty="0" smtClean="0"/>
              <a:t> Advanced ASA Firewall Feature (Cont.)</a:t>
            </a:r>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11</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9.1.1.4</a:t>
            </a:r>
            <a:r>
              <a:rPr lang="en-US" baseline="0" dirty="0" smtClean="0"/>
              <a:t> Review of Firewalls in Network Design</a:t>
            </a:r>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9.1.1.5</a:t>
            </a:r>
            <a:r>
              <a:rPr lang="en-US" baseline="0" dirty="0" smtClean="0"/>
              <a:t> ASA Firewall Modes of Operation</a:t>
            </a:r>
            <a:endParaRPr lang="en-US" dirty="0" smtClean="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13</a:t>
            </a:fld>
            <a:endParaRPr lang="en-US"/>
          </a:p>
        </p:txBody>
      </p:sp>
    </p:spTree>
    <p:extLst>
      <p:ext uri="{BB962C8B-B14F-4D97-AF65-F5344CB8AC3E}">
        <p14:creationId xmlns:p14="http://schemas.microsoft.com/office/powerpoint/2010/main" val="37341452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Subtitle 2"/>
          <p:cNvSpPr>
            <a:spLocks noGrp="1"/>
          </p:cNvSpPr>
          <p:nvPr>
            <p:ph type="subTitle" idx="1" hasCustomPrompt="1"/>
          </p:nvPr>
        </p:nvSpPr>
        <p:spPr>
          <a:xfrm>
            <a:off x="236383" y="4464066"/>
            <a:ext cx="3657600" cy="384721"/>
          </a:xfrm>
        </p:spPr>
        <p:txBody>
          <a:bodyPr wrap="square">
            <a:spAutoFit/>
          </a:bodyPr>
          <a:lstStyle>
            <a:lvl1pPr marL="0" marR="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lang="en-US" sz="2000" kern="1200" dirty="0">
                <a:solidFill>
                  <a:schemeClr val="bg1"/>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a:pPr>
            <a:r>
              <a:rPr lang="en-US" dirty="0" smtClean="0"/>
              <a:t>Speaker Name</a:t>
            </a:r>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mj-lt"/>
                <a:ea typeface="+mj-ea"/>
                <a:cs typeface="Arial" pitchFamily="34" charset="0"/>
              </a:defRPr>
            </a:lvl1pPr>
          </a:lstStyle>
          <a:p>
            <a:r>
              <a:rPr lang="en-US" dirty="0" smtClean="0"/>
              <a:t>Presentation Title Goes Here</a:t>
            </a:r>
            <a:endParaRPr lang="en-US" dirty="0"/>
          </a:p>
        </p:txBody>
      </p:sp>
      <p:pic>
        <p:nvPicPr>
          <p:cNvPr id="44"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912068" y="330200"/>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Placeholder 3"/>
          <p:cNvSpPr>
            <a:spLocks noGrp="1"/>
          </p:cNvSpPr>
          <p:nvPr>
            <p:ph type="body" sz="quarter" idx="10" hasCustomPrompt="1"/>
          </p:nvPr>
        </p:nvSpPr>
        <p:spPr>
          <a:xfrm>
            <a:off x="236383" y="4862154"/>
            <a:ext cx="3657600" cy="355482"/>
          </a:xfrm>
        </p:spPr>
        <p:txBody>
          <a:bodyPr wrap="square">
            <a:spAutoFit/>
          </a:bodyPr>
          <a:lstStyle>
            <a:lvl1pPr marL="0" indent="0">
              <a:buFontTx/>
              <a:buNone/>
              <a:defRPr sz="1800">
                <a:solidFill>
                  <a:schemeClr val="bg1"/>
                </a:solidFill>
              </a:defRPr>
            </a:lvl1pPr>
          </a:lstStyle>
          <a:p>
            <a:pPr lvl="0"/>
            <a:r>
              <a:rPr lang="en-US" dirty="0" smtClean="0"/>
              <a:t>Speaker Title</a:t>
            </a:r>
            <a:endParaRPr lang="en-US" dirty="0"/>
          </a:p>
        </p:txBody>
      </p:sp>
      <p:sp>
        <p:nvSpPr>
          <p:cNvPr id="6" name="Text Placeholder 5"/>
          <p:cNvSpPr>
            <a:spLocks noGrp="1"/>
          </p:cNvSpPr>
          <p:nvPr>
            <p:ph type="body" sz="quarter" idx="11" hasCustomPrompt="1"/>
          </p:nvPr>
        </p:nvSpPr>
        <p:spPr>
          <a:xfrm>
            <a:off x="236382" y="5231003"/>
            <a:ext cx="3657600" cy="297004"/>
          </a:xfrm>
        </p:spPr>
        <p:txBody>
          <a:bodyPr>
            <a:spAutoFit/>
          </a:bodyPr>
          <a:lstStyle>
            <a:lvl1pPr marL="0" indent="0">
              <a:buFontTx/>
              <a:buNone/>
              <a:defRPr sz="1400">
                <a:solidFill>
                  <a:schemeClr val="bg1"/>
                </a:solidFill>
              </a:defRPr>
            </a:lvl1pPr>
          </a:lstStyle>
          <a:p>
            <a:pPr lvl="0"/>
            <a:r>
              <a:rPr lang="en-US" dirty="0" smtClean="0"/>
              <a:t>Date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itle 15"/>
          <p:cNvSpPr>
            <a:spLocks noGrp="1"/>
          </p:cNvSpPr>
          <p:nvPr>
            <p:ph type="title"/>
          </p:nvPr>
        </p:nvSpPr>
        <p:spPr>
          <a:xfrm>
            <a:off x="229702" y="432215"/>
            <a:ext cx="8588861" cy="838200"/>
          </a:xfrm>
        </p:spPr>
        <p:txBody>
          <a:bodyPr/>
          <a:lstStyle/>
          <a:p>
            <a:r>
              <a:rPr lang="en-US" dirty="0" smtClean="0"/>
              <a:t>Click to edit Master title style</a:t>
            </a:r>
            <a:endParaRPr lang="en-US" dirty="0"/>
          </a:p>
        </p:txBody>
      </p:sp>
      <p:sp>
        <p:nvSpPr>
          <p:cNvPr id="10" name="Rounded Rectangle 9"/>
          <p:cNvSpPr/>
          <p:nvPr userDrawn="1"/>
        </p:nvSpPr>
        <p:spPr>
          <a:xfrm>
            <a:off x="4984231" y="1416140"/>
            <a:ext cx="3759720" cy="4599033"/>
          </a:xfrm>
          <a:prstGeom prst="roundRect">
            <a:avLst>
              <a:gd name="adj" fmla="val 0"/>
            </a:avLst>
          </a:prstGeom>
          <a:gradFill flip="none" rotWithShape="1">
            <a:gsLst>
              <a:gs pos="0">
                <a:schemeClr val="tx1">
                  <a:lumMod val="20000"/>
                  <a:lumOff val="80000"/>
                </a:schemeClr>
              </a:gs>
              <a:gs pos="47000">
                <a:schemeClr val="bg1"/>
              </a:gs>
              <a:gs pos="100000">
                <a:srgbClr val="EDDFF5"/>
              </a:gs>
            </a:gsLst>
            <a:lin ang="2700000" scaled="1"/>
            <a:tileRect/>
          </a:gra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5" name="Text Placeholder 3"/>
          <p:cNvSpPr>
            <a:spLocks noGrp="1"/>
          </p:cNvSpPr>
          <p:nvPr>
            <p:ph type="body" sz="quarter" idx="15"/>
          </p:nvPr>
        </p:nvSpPr>
        <p:spPr>
          <a:xfrm>
            <a:off x="5221224" y="1747683"/>
            <a:ext cx="3236976" cy="1900292"/>
          </a:xfrm>
        </p:spPr>
        <p:txBody>
          <a:bodyPr/>
          <a:lstStyle>
            <a:lvl1pPr marL="114300" indent="-114300">
              <a:buFontTx/>
              <a:buNone/>
              <a:defRPr sz="2000"/>
            </a:lvl1pPr>
          </a:lstStyle>
          <a:p>
            <a:pPr lvl="0"/>
            <a:r>
              <a:rPr lang="en-US" dirty="0" smtClean="0"/>
              <a:t>Click to edit Master text styles</a:t>
            </a:r>
          </a:p>
        </p:txBody>
      </p:sp>
      <p:sp>
        <p:nvSpPr>
          <p:cNvPr id="17" name="Text Placeholder 21"/>
          <p:cNvSpPr>
            <a:spLocks noGrp="1"/>
          </p:cNvSpPr>
          <p:nvPr>
            <p:ph type="body" sz="quarter" idx="16"/>
          </p:nvPr>
        </p:nvSpPr>
        <p:spPr>
          <a:xfrm>
            <a:off x="5310124" y="4876800"/>
            <a:ext cx="3044497" cy="326243"/>
          </a:xfrm>
        </p:spPr>
        <p:txBody>
          <a:bodyPr wrap="square">
            <a:spAutoFit/>
          </a:bodyPr>
          <a:lstStyle>
            <a:lvl1pPr marL="0" indent="0">
              <a:buFontTx/>
              <a:buNone/>
              <a:defRPr sz="1600"/>
            </a:lvl1pPr>
          </a:lstStyle>
          <a:p>
            <a:pPr lvl="0"/>
            <a:r>
              <a:rPr lang="en-US" smtClean="0"/>
              <a:t>Click to edit Master text styles</a:t>
            </a:r>
          </a:p>
        </p:txBody>
      </p:sp>
      <p:cxnSp>
        <p:nvCxnSpPr>
          <p:cNvPr id="19" name="Straight Connector 18"/>
          <p:cNvCxnSpPr/>
          <p:nvPr userDrawn="1"/>
        </p:nvCxnSpPr>
        <p:spPr>
          <a:xfrm flipH="1">
            <a:off x="4990141" y="1335313"/>
            <a:ext cx="1" cy="4760687"/>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332592"/>
      </p:ext>
    </p:extLst>
  </p:cSld>
  <p:clrMapOvr>
    <a:masterClrMapping/>
  </p:clrMapOvr>
  <p:transition>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01752"/>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406400" indent="0">
              <a:buClr>
                <a:schemeClr val="accent5"/>
              </a:buClr>
              <a:buFontTx/>
              <a:buNone/>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tx1"/>
                </a:solidFill>
                <a:latin typeface="+mj-lt"/>
              </a:defRPr>
            </a:lvl1pPr>
            <a:lvl2pPr marL="406400" indent="0">
              <a:buClr>
                <a:schemeClr val="accent1">
                  <a:lumMod val="40000"/>
                  <a:lumOff val="60000"/>
                </a:schemeClr>
              </a:buClr>
              <a:buFont typeface="Arial" pitchFamily="34" charset="0"/>
              <a:buNone/>
              <a:defRPr>
                <a:solidFill>
                  <a:schemeClr val="tx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4" name="Text Placeholder 3"/>
          <p:cNvSpPr>
            <a:spLocks noGrp="1"/>
          </p:cNvSpPr>
          <p:nvPr>
            <p:ph type="body" sz="quarter" idx="13" hasCustomPrompt="1"/>
          </p:nvPr>
        </p:nvSpPr>
        <p:spPr>
          <a:xfrm>
            <a:off x="4818887" y="301752"/>
            <a:ext cx="3951308" cy="838200"/>
          </a:xfrm>
        </p:spPr>
        <p:txBody>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Two Column</a:t>
            </a:r>
            <a:b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br>
            <a: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Title Right</a:t>
            </a:r>
            <a:endPar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endParaRPr>
          </a:p>
        </p:txBody>
      </p:sp>
      <p:cxnSp>
        <p:nvCxnSpPr>
          <p:cNvPr id="14" name="Straight Connector 13"/>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244475" y="1866900"/>
            <a:ext cx="2622550" cy="439102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3292474" y="1866900"/>
            <a:ext cx="2593975" cy="4362450"/>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6275388" y="1866900"/>
            <a:ext cx="2633662" cy="433387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19456"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3255264"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text styles</a:t>
            </a:r>
          </a:p>
        </p:txBody>
      </p:sp>
      <p:sp>
        <p:nvSpPr>
          <p:cNvPr id="24" name="Text Placeholder 20"/>
          <p:cNvSpPr>
            <a:spLocks noGrp="1" noChangeAspect="1"/>
          </p:cNvSpPr>
          <p:nvPr>
            <p:ph type="body" sz="quarter" idx="19"/>
          </p:nvPr>
        </p:nvSpPr>
        <p:spPr>
          <a:xfrm>
            <a:off x="6247902"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text styles</a:t>
            </a:r>
          </a:p>
        </p:txBody>
      </p:sp>
      <p:cxnSp>
        <p:nvCxnSpPr>
          <p:cNvPr id="11" name="Straight Connector 10"/>
          <p:cNvCxnSpPr/>
          <p:nvPr userDrawn="1"/>
        </p:nvCxnSpPr>
        <p:spPr>
          <a:xfrm>
            <a:off x="3082817"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083084"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dirty="0" smtClean="0"/>
              <a:t>Click icon to add chart</a:t>
            </a:r>
            <a:endParaRPr lang="en-US" dirty="0"/>
          </a:p>
        </p:txBody>
      </p:sp>
      <p:sp>
        <p:nvSpPr>
          <p:cNvPr id="4" name="Text Placeholder 9"/>
          <p:cNvSpPr>
            <a:spLocks noGrp="1"/>
          </p:cNvSpPr>
          <p:nvPr>
            <p:ph type="body" sz="quarter" idx="11" hasCustomPrompt="1"/>
          </p:nvPr>
        </p:nvSpPr>
        <p:spPr>
          <a:xfrm>
            <a:off x="249466" y="6062114"/>
            <a:ext cx="7461250" cy="276999"/>
          </a:xfrm>
        </p:spPr>
        <p:txBody>
          <a:bodyPr wrap="square" anchor="b" anchorCtr="0">
            <a:spAutoFit/>
          </a:bodyPr>
          <a:lstStyle>
            <a:lvl1pPr algn="l" defTabSz="804863">
              <a:lnSpc>
                <a:spcPct val="100000"/>
              </a:lnSpc>
              <a:spcBef>
                <a:spcPct val="50000"/>
              </a:spcBef>
              <a:buNone/>
              <a:defRPr sz="1200">
                <a:solidFill>
                  <a:srgbClr val="435153"/>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46888" y="1600200"/>
            <a:ext cx="4005072" cy="3749040"/>
          </a:xfrm>
        </p:spPr>
        <p:txBody>
          <a:bodyPr anchor="ctr" anchorCtr="0">
            <a:normAutofit/>
          </a:bodyPr>
          <a:lstStyle>
            <a:lvl1pPr marL="0" indent="0">
              <a:buFontTx/>
              <a:buNone/>
              <a:defRPr sz="2400" baseline="0">
                <a:solidFill>
                  <a:schemeClr val="tx1">
                    <a:lumMod val="75000"/>
                  </a:schemeClr>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3776" y="5852160"/>
            <a:ext cx="8112126" cy="384175"/>
          </a:xfrm>
        </p:spPr>
        <p:txBody>
          <a:bodyPr>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493B93"/>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spcBef>
                <a:spcPct val="20000"/>
              </a:spcBef>
              <a:buFont typeface="Arial" pitchFamily="34" charset="0"/>
              <a:buNone/>
            </a:pPr>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19456" y="649224"/>
            <a:ext cx="8112125" cy="4480560"/>
          </a:xfrm>
        </p:spPr>
        <p:txBody>
          <a:bodyPr/>
          <a:lstStyle>
            <a:lvl1pPr marL="236538" indent="-236538" algn="l" defTabSz="914400" rtl="0" eaLnBrk="1" latinLnBrk="0" hangingPunct="1">
              <a:lnSpc>
                <a:spcPts val="5200"/>
              </a:lnSpc>
              <a:spcBef>
                <a:spcPct val="20000"/>
              </a:spcBef>
              <a:buClr>
                <a:schemeClr val="tx1"/>
              </a:buClr>
              <a:buFont typeface="Arial" pitchFamily="34"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smtClean="0"/>
              <a:t>“Format large quotes using this slide layout. Be sure to cite your source below.”</a:t>
            </a:r>
            <a:endParaRPr lang="en-US" dirty="0"/>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Tree>
  </p:cSld>
  <p:clrMapOvr>
    <a:masterClrMapping/>
  </p:clrMapOvr>
  <p:transition>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237744" y="484632"/>
            <a:ext cx="8755128" cy="4372131"/>
          </a:xfrm>
        </p:spPr>
        <p:txBody>
          <a:bodyPr anchor="b" anchorCtr="0"/>
          <a:lstStyle>
            <a:lvl1pPr marL="228600" indent="-228600">
              <a:buFont typeface="Arial" pitchFamily="34" charset="0"/>
              <a:buChar char="“"/>
              <a:defRPr sz="6000" spc="-200" baseline="0">
                <a:solidFill>
                  <a:schemeClr val="bg1"/>
                </a:solidFill>
                <a:latin typeface="+mj-lt"/>
              </a:defRPr>
            </a:lvl1pPr>
          </a:lstStyle>
          <a:p>
            <a:r>
              <a:rPr lang="en-US" dirty="0" smtClean="0"/>
              <a:t>Format large quotes using this slide layout. Be sure to cite your source below.”</a:t>
            </a:r>
            <a:endParaRPr lang="en-US" dirty="0"/>
          </a:p>
        </p:txBody>
      </p:sp>
      <p:sp>
        <p:nvSpPr>
          <p:cNvPr id="28"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7" name="Text Placeholder 4"/>
          <p:cNvSpPr>
            <a:spLocks noGrp="1"/>
          </p:cNvSpPr>
          <p:nvPr>
            <p:ph type="body" sz="quarter" idx="11" hasCustomPrompt="1"/>
          </p:nvPr>
        </p:nvSpPr>
        <p:spPr>
          <a:xfrm>
            <a:off x="460248" y="5358903"/>
            <a:ext cx="8574685"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2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777667"/>
            <a:ext cx="3895344" cy="5287676"/>
          </a:xfrm>
        </p:spPr>
        <p:txBody>
          <a:bodyPr anchor="ctr" anchorCtr="0">
            <a:normAutofit/>
          </a:bodyPr>
          <a:lstStyle>
            <a:lvl1pPr marL="0" indent="0">
              <a:buFontTx/>
              <a:buNone/>
              <a:defRPr lang="en-US" sz="2000" kern="1200" dirty="0">
                <a:solidFill>
                  <a:srgbClr val="493B93"/>
                </a:solidFill>
                <a:latin typeface="+mj-lt"/>
                <a:ea typeface="+mn-ea"/>
                <a:cs typeface="+mn-cs"/>
              </a:defRPr>
            </a:lvl1pPr>
            <a:lvl2pPr>
              <a:defRPr sz="2000"/>
            </a:lvl2pPr>
            <a:lvl3pPr>
              <a:defRPr sz="2000"/>
            </a:lvl3pPr>
            <a:lvl4pPr>
              <a:defRPr sz="2000"/>
            </a:lvl4pPr>
            <a:lvl5pPr>
              <a:defRPr sz="2000"/>
            </a:lvl5pPr>
          </a:lstStyle>
          <a:p>
            <a:pPr marL="0" lvl="0" indent="0" algn="l" defTabSz="914400" rtl="0" eaLnBrk="1" latinLnBrk="0" hangingPunct="1">
              <a:lnSpc>
                <a:spcPts val="2400"/>
              </a:lnSpc>
              <a:spcBef>
                <a:spcPts val="0"/>
              </a:spcBef>
              <a:buClr>
                <a:srgbClr val="435153"/>
              </a:buClr>
              <a:buFont typeface="Arial" pitchFamily="34" charset="0"/>
              <a:buNone/>
            </a:pPr>
            <a:r>
              <a:rPr lang="en-US" dirty="0" smtClean="0"/>
              <a:t>Tell your story here</a:t>
            </a:r>
            <a:endParaRPr lang="en-US" dirty="0"/>
          </a:p>
        </p:txBody>
      </p:sp>
      <p:cxnSp>
        <p:nvCxnSpPr>
          <p:cNvPr id="5" name="Straight Connector 4"/>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Subtitle 2"/>
          <p:cNvSpPr>
            <a:spLocks noGrp="1"/>
          </p:cNvSpPr>
          <p:nvPr>
            <p:ph type="subTitle" idx="1" hasCustomPrompt="1"/>
          </p:nvPr>
        </p:nvSpPr>
        <p:spPr>
          <a:xfrm>
            <a:off x="236382" y="4464066"/>
            <a:ext cx="3657600" cy="384721"/>
          </a:xfrm>
        </p:spPr>
        <p:txBody>
          <a:bodyPr>
            <a:spAutoFit/>
          </a:bodyPr>
          <a:lstStyle>
            <a:lvl1pPr marL="0" marR="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lang="en-US" sz="2000" kern="1200" dirty="0">
                <a:solidFill>
                  <a:schemeClr val="bg1"/>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a:pPr>
            <a:r>
              <a:rPr lang="en-US" dirty="0" smtClean="0"/>
              <a:t>Speaker Name</a:t>
            </a:r>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mj-lt"/>
                <a:ea typeface="+mj-ea"/>
                <a:cs typeface="Arial" pitchFamily="34" charset="0"/>
              </a:defRPr>
            </a:lvl1pPr>
          </a:lstStyle>
          <a:p>
            <a:r>
              <a:rPr lang="en-US" dirty="0" smtClean="0"/>
              <a:t>Presentation Title Goes Here</a:t>
            </a:r>
            <a:endParaRPr lang="en-US" dirty="0"/>
          </a:p>
        </p:txBody>
      </p:sp>
      <p:pic>
        <p:nvPicPr>
          <p:cNvPr id="44"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912068" y="330200"/>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3"/>
          <p:cNvSpPr>
            <a:spLocks noGrp="1"/>
          </p:cNvSpPr>
          <p:nvPr>
            <p:ph type="body" sz="quarter" idx="10" hasCustomPrompt="1"/>
          </p:nvPr>
        </p:nvSpPr>
        <p:spPr>
          <a:xfrm>
            <a:off x="236383" y="4862154"/>
            <a:ext cx="3657600" cy="355482"/>
          </a:xfrm>
        </p:spPr>
        <p:txBody>
          <a:bodyPr wrap="square">
            <a:spAutoFit/>
          </a:bodyPr>
          <a:lstStyle>
            <a:lvl1pPr marL="0" indent="0">
              <a:buFontTx/>
              <a:buNone/>
              <a:defRPr sz="1800">
                <a:solidFill>
                  <a:schemeClr val="bg1"/>
                </a:solidFill>
              </a:defRPr>
            </a:lvl1pPr>
          </a:lstStyle>
          <a:p>
            <a:pPr lvl="0"/>
            <a:r>
              <a:rPr lang="en-US" dirty="0" smtClean="0"/>
              <a:t>Speaker Title</a:t>
            </a:r>
            <a:endParaRPr lang="en-US" dirty="0"/>
          </a:p>
        </p:txBody>
      </p:sp>
      <p:sp>
        <p:nvSpPr>
          <p:cNvPr id="8" name="Text Placeholder 5"/>
          <p:cNvSpPr>
            <a:spLocks noGrp="1"/>
          </p:cNvSpPr>
          <p:nvPr>
            <p:ph type="body" sz="quarter" idx="11" hasCustomPrompt="1"/>
          </p:nvPr>
        </p:nvSpPr>
        <p:spPr>
          <a:xfrm>
            <a:off x="236382" y="5231003"/>
            <a:ext cx="3657600" cy="297004"/>
          </a:xfrm>
        </p:spPr>
        <p:txBody>
          <a:bodyPr>
            <a:spAutoFit/>
          </a:bodyPr>
          <a:lstStyle>
            <a:lvl1pPr marL="0" indent="0">
              <a:buFontTx/>
              <a:buNone/>
              <a:defRPr sz="1400">
                <a:solidFill>
                  <a:schemeClr val="bg1"/>
                </a:solidFill>
              </a:defRPr>
            </a:lvl1pPr>
          </a:lstStyle>
          <a:p>
            <a:pPr lvl="0"/>
            <a:r>
              <a:rPr lang="en-US" dirty="0" smtClean="0"/>
              <a:t>Date</a:t>
            </a:r>
            <a:endParaRPr lang="en-US" dirty="0"/>
          </a:p>
        </p:txBody>
      </p:sp>
    </p:spTree>
    <p:extLst>
      <p:ext uri="{BB962C8B-B14F-4D97-AF65-F5344CB8AC3E}">
        <p14:creationId xmlns:p14="http://schemas.microsoft.com/office/powerpoint/2010/main" val="1570477232"/>
      </p:ext>
    </p:extLst>
  </p:cSld>
  <p:clrMapOvr>
    <a:masterClrMapping/>
  </p:clrMapOvr>
  <p:transition>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rmAutofit/>
          </a:bodyPr>
          <a:lstStyle>
            <a:lvl1pPr marL="0" indent="0" algn="l" defTabSz="914400" rtl="0" eaLnBrk="1" latinLnBrk="0" hangingPunct="1">
              <a:lnSpc>
                <a:spcPct val="95000"/>
              </a:lnSpc>
              <a:spcBef>
                <a:spcPct val="20000"/>
              </a:spcBef>
              <a:buClr>
                <a:srgbClr val="92D050"/>
              </a:buClr>
              <a:buSzPct val="90000"/>
              <a:buFont typeface="Arial" pitchFamily="34" charset="0"/>
              <a:buNone/>
              <a:tabLst/>
              <a:defRPr kumimoji="0" lang="en-US" sz="2000" b="0" i="0" u="none" strike="noStrike" kern="1200" cap="none" spc="0" normalizeH="0" baseline="0" dirty="0">
                <a:ln>
                  <a:noFill/>
                </a:ln>
                <a:solidFill>
                  <a:srgbClr val="493B93"/>
                </a:solidFill>
                <a:effectLst/>
                <a:uLnTx/>
                <a:uFillTx/>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Demo Title</a:t>
            </a:r>
            <a:endParaRPr lang="en-US" dirty="0"/>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buFontTx/>
              <a:buNone/>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9" name="Rectangle 28"/>
          <p:cNvSpPr/>
          <p:nvPr/>
        </p:nvSpPr>
        <p:spPr>
          <a:xfrm>
            <a:off x="1891875" y="795528"/>
            <a:ext cx="5349240"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Rectangle 22"/>
          <p:cNvSpPr/>
          <p:nvPr userDrawn="1"/>
        </p:nvSpPr>
        <p:spPr>
          <a:xfrm>
            <a:off x="1891874" y="4794352"/>
            <a:ext cx="5347552"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1900238" y="795528"/>
            <a:ext cx="5329238" cy="4005072"/>
          </a:xfrm>
          <a:solidFill>
            <a:schemeClr val="bg1">
              <a:alpha val="30000"/>
            </a:schemeClr>
          </a:solidFill>
          <a:ln>
            <a:solidFill>
              <a:srgbClr val="FFFFFF"/>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065871" y="4873438"/>
            <a:ext cx="5074070" cy="838200"/>
          </a:xfrm>
        </p:spPr>
        <p:txBody>
          <a:bodyPr anchor="ctr"/>
          <a:lstStyle>
            <a:lvl1pPr>
              <a:defRPr sz="2600">
                <a:latin typeface="+mj-lt"/>
              </a:defRPr>
            </a:lvl1pPr>
          </a:lstStyle>
          <a:p>
            <a:r>
              <a:rPr lang="en-US" smtClean="0"/>
              <a:t>Click to edit Master title style</a:t>
            </a:r>
            <a:endParaRPr lang="en-US" dirty="0"/>
          </a:p>
        </p:txBody>
      </p:sp>
      <p:sp>
        <p:nvSpPr>
          <p:cNvPr id="8"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2" name="Rectangle 31"/>
          <p:cNvSpPr/>
          <p:nvPr/>
        </p:nvSpPr>
        <p:spPr>
          <a:xfrm>
            <a:off x="338328" y="310896"/>
            <a:ext cx="3273552"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38328" y="310896"/>
            <a:ext cx="3273552" cy="2459736"/>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229703" y="3429000"/>
            <a:ext cx="7009298" cy="1421928"/>
          </a:xfrm>
        </p:spPr>
        <p:txBody>
          <a:bodyPr anchor="t">
            <a:sp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
        <p:nvSpPr>
          <p:cNvPr id="7"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0" name="Rectangle 39"/>
          <p:cNvSpPr/>
          <p:nvPr/>
        </p:nvSpPr>
        <p:spPr>
          <a:xfrm>
            <a:off x="4992624" y="859536"/>
            <a:ext cx="3630168"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4992624" y="859536"/>
            <a:ext cx="3630168" cy="5029200"/>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229703" y="728972"/>
            <a:ext cx="4349918" cy="1089529"/>
          </a:xfrm>
        </p:spPr>
        <p:txBody>
          <a:bodyPr anchor="t">
            <a:sp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7"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Rectangle 47"/>
          <p:cNvSpPr/>
          <p:nvPr/>
        </p:nvSpPr>
        <p:spPr>
          <a:xfrm>
            <a:off x="3668713" y="311149"/>
            <a:ext cx="326813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Picture Placeholder 25"/>
          <p:cNvSpPr>
            <a:spLocks noGrp="1"/>
          </p:cNvSpPr>
          <p:nvPr>
            <p:ph type="pic" sz="quarter" idx="11" hasCustomPrompt="1"/>
          </p:nvPr>
        </p:nvSpPr>
        <p:spPr>
          <a:xfrm>
            <a:off x="3668989" y="311149"/>
            <a:ext cx="3267861" cy="2660652"/>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334963" y="311149"/>
            <a:ext cx="3258612"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20824" y="311149"/>
            <a:ext cx="3272751" cy="2660652"/>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7011988" y="311149"/>
            <a:ext cx="1806574"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Picture Placeholder 25"/>
          <p:cNvSpPr>
            <a:spLocks noGrp="1"/>
          </p:cNvSpPr>
          <p:nvPr>
            <p:ph type="pic" sz="quarter" idx="12" hasCustomPrompt="1"/>
          </p:nvPr>
        </p:nvSpPr>
        <p:spPr>
          <a:xfrm>
            <a:off x="7011988" y="311149"/>
            <a:ext cx="1806573" cy="1308101"/>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334963" y="3028951"/>
            <a:ext cx="250196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Picture Placeholder 25"/>
          <p:cNvSpPr>
            <a:spLocks noGrp="1"/>
          </p:cNvSpPr>
          <p:nvPr>
            <p:ph type="pic" sz="quarter" idx="13" hasCustomPrompt="1"/>
          </p:nvPr>
        </p:nvSpPr>
        <p:spPr>
          <a:xfrm>
            <a:off x="320824" y="3028951"/>
            <a:ext cx="2516104" cy="3458934"/>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2911476" y="3028951"/>
            <a:ext cx="4025374"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5" name="Picture Placeholder 25"/>
          <p:cNvSpPr>
            <a:spLocks noGrp="1"/>
          </p:cNvSpPr>
          <p:nvPr>
            <p:ph type="pic" sz="quarter" idx="14" hasCustomPrompt="1"/>
          </p:nvPr>
        </p:nvSpPr>
        <p:spPr>
          <a:xfrm>
            <a:off x="2908334" y="3028951"/>
            <a:ext cx="4028516" cy="3458934"/>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7011988" y="1683657"/>
            <a:ext cx="1806574"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Picture Placeholder 25"/>
          <p:cNvSpPr>
            <a:spLocks noGrp="1"/>
          </p:cNvSpPr>
          <p:nvPr>
            <p:ph type="pic" sz="quarter" idx="15" hasCustomPrompt="1"/>
          </p:nvPr>
        </p:nvSpPr>
        <p:spPr>
          <a:xfrm>
            <a:off x="7011988" y="1676400"/>
            <a:ext cx="1806573" cy="3449410"/>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7011988" y="5182960"/>
            <a:ext cx="1806574"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Picture Placeholder 25"/>
          <p:cNvSpPr>
            <a:spLocks noGrp="1"/>
          </p:cNvSpPr>
          <p:nvPr>
            <p:ph type="pic" sz="quarter" idx="16" hasCustomPrompt="1"/>
          </p:nvPr>
        </p:nvSpPr>
        <p:spPr>
          <a:xfrm>
            <a:off x="7011988" y="5182960"/>
            <a:ext cx="1806573" cy="1304925"/>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18"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a:t>
            </a:r>
            <a:r>
              <a:rPr lang="en-US" sz="600" dirty="0" smtClean="0">
                <a:solidFill>
                  <a:schemeClr val="bg1"/>
                </a:solidFill>
                <a:latin typeface="+mj-lt"/>
              </a:rPr>
              <a:t>Public</a:t>
            </a:r>
            <a:endParaRPr lang="en-US" sz="600" dirty="0">
              <a:solidFill>
                <a:schemeClr val="bg1"/>
              </a:solidFill>
              <a:latin typeface="+mj-lt"/>
            </a:endParaRPr>
          </a:p>
        </p:txBody>
      </p:sp>
      <p:sp>
        <p:nvSpPr>
          <p:cNvPr id="2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2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Picture Placeholder 4"/>
          <p:cNvSpPr>
            <a:spLocks noGrp="1"/>
          </p:cNvSpPr>
          <p:nvPr>
            <p:ph type="pic" sz="quarter" idx="10" hasCustomPrompt="1"/>
          </p:nvPr>
        </p:nvSpPr>
        <p:spPr>
          <a:xfrm>
            <a:off x="333375" y="339924"/>
            <a:ext cx="8474869" cy="6054185"/>
          </a:xfrm>
          <a:ln>
            <a:solidFill>
              <a:srgbClr val="FFFFFF"/>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sp>
        <p:nvSpPr>
          <p:cNvPr id="11" name="Rectangle 5"/>
          <p:cNvSpPr>
            <a:spLocks noChangeArrowheads="1"/>
          </p:cNvSpPr>
          <p:nvPr userDrawn="1"/>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8"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808080"/>
                </a:solidFill>
                <a:latin typeface="+mj-lt"/>
              </a:rPr>
              <a:t>© 2013 Cisco and/or its affiliates. All rights reserved.</a:t>
            </a:r>
            <a:endParaRPr lang="en-US" sz="600" dirty="0">
              <a:solidFill>
                <a:srgbClr val="808080"/>
              </a:solidFill>
              <a:latin typeface="+mj-lt"/>
            </a:endParaRPr>
          </a:p>
        </p:txBody>
      </p:sp>
      <p:sp>
        <p:nvSpPr>
          <p:cNvPr id="10"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Tree>
  </p:cSld>
  <p:clrMapOvr>
    <a:masterClrMapping/>
  </p:clrMapOvr>
  <p:transition>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91440" y="-91440"/>
            <a:ext cx="9326880" cy="704088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tandard video">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1" name="Media Placeholder 20"/>
          <p:cNvSpPr>
            <a:spLocks noGrp="1"/>
          </p:cNvSpPr>
          <p:nvPr>
            <p:ph type="media" sz="quarter" idx="10" hasCustomPrompt="1"/>
          </p:nvPr>
        </p:nvSpPr>
        <p:spPr>
          <a:xfrm>
            <a:off x="2642616" y="777240"/>
            <a:ext cx="5897880" cy="4425696"/>
          </a:xfrm>
          <a:solidFill>
            <a:srgbClr val="000000"/>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pic>
        <p:nvPicPr>
          <p:cNvPr id="23"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26148" y="6042098"/>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Tree>
  </p:cSld>
  <p:clrMapOvr>
    <a:masterClrMapping/>
  </p:clrMapOvr>
  <p:transition>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022361"/>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8" name="Subtitle 2"/>
          <p:cNvSpPr>
            <a:spLocks noGrp="1"/>
          </p:cNvSpPr>
          <p:nvPr>
            <p:ph type="subTitle" idx="1" hasCustomPrompt="1"/>
          </p:nvPr>
        </p:nvSpPr>
        <p:spPr>
          <a:xfrm>
            <a:off x="236383" y="4464066"/>
            <a:ext cx="8110728" cy="384175"/>
          </a:xfr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a:normAutofit/>
          </a:bodyPr>
          <a:lstStyle>
            <a:lvl1pPr marL="0" indent="0" algn="l">
              <a:buNone/>
              <a:defRPr lang="en-US" sz="2000" kern="1200" dirty="0">
                <a:solidFill>
                  <a:srgbClr val="493B93"/>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smtClean="0"/>
              <a:t>Presentation </a:t>
            </a:r>
            <a:br>
              <a:rPr lang="en-US" dirty="0" smtClean="0"/>
            </a:br>
            <a:r>
              <a:rPr lang="en-US" dirty="0" smtClean="0"/>
              <a:t>Title Goes Here</a:t>
            </a:r>
            <a:endParaRPr lang="en-US" dirty="0"/>
          </a:p>
        </p:txBody>
      </p:sp>
      <p:pic>
        <p:nvPicPr>
          <p:cNvPr id="51" name="Picture 4"/>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3053" y="325971"/>
            <a:ext cx="2920207" cy="48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3"/>
          <p:cNvSpPr>
            <a:spLocks noGrp="1"/>
          </p:cNvSpPr>
          <p:nvPr>
            <p:ph type="body" sz="quarter" idx="10" hasCustomPrompt="1"/>
          </p:nvPr>
        </p:nvSpPr>
        <p:spPr>
          <a:xfrm>
            <a:off x="236382" y="4862154"/>
            <a:ext cx="8110728" cy="355482"/>
          </a:xfrm>
        </p:spPr>
        <p:txBody>
          <a:bodyPr wrap="square">
            <a:spAutoFit/>
          </a:bodyPr>
          <a:lstStyle>
            <a:lvl1pPr marL="0" indent="0">
              <a:buFontTx/>
              <a:buNone/>
              <a:defRPr sz="1800">
                <a:solidFill>
                  <a:srgbClr val="493B93"/>
                </a:solidFill>
              </a:defRPr>
            </a:lvl1pPr>
          </a:lstStyle>
          <a:p>
            <a:pPr lvl="0"/>
            <a:r>
              <a:rPr lang="en-US" dirty="0" smtClean="0"/>
              <a:t>Speaker Title</a:t>
            </a:r>
            <a:endParaRPr lang="en-US" dirty="0"/>
          </a:p>
        </p:txBody>
      </p:sp>
      <p:sp>
        <p:nvSpPr>
          <p:cNvPr id="6" name="Text Placeholder 5"/>
          <p:cNvSpPr>
            <a:spLocks noGrp="1"/>
          </p:cNvSpPr>
          <p:nvPr>
            <p:ph type="body" sz="quarter" idx="11" hasCustomPrompt="1"/>
          </p:nvPr>
        </p:nvSpPr>
        <p:spPr>
          <a:xfrm>
            <a:off x="236381" y="5231003"/>
            <a:ext cx="8110728" cy="297004"/>
          </a:xfrm>
        </p:spPr>
        <p:txBody>
          <a:bodyPr wrap="square">
            <a:spAutoFit/>
          </a:bodyPr>
          <a:lstStyle>
            <a:lvl1pPr marL="0" indent="0">
              <a:buFontTx/>
              <a:buNone/>
              <a:defRPr sz="1400">
                <a:solidFill>
                  <a:srgbClr val="493B93"/>
                </a:solidFill>
              </a:defRPr>
            </a:lvl1pPr>
          </a:lstStyle>
          <a:p>
            <a:pPr lvl="0"/>
            <a:r>
              <a:rPr lang="en-US" dirty="0" smtClean="0"/>
              <a:t>Date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5"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808080"/>
                </a:solidFill>
                <a:latin typeface="+mj-lt"/>
              </a:rPr>
              <a:t>© 2013 Cisco and/or its affiliates. All rights reserved.</a:t>
            </a:r>
            <a:endParaRPr lang="en-US" sz="600" dirty="0">
              <a:solidFill>
                <a:srgbClr val="808080"/>
              </a:solidFill>
              <a:latin typeface="+mj-lt"/>
            </a:endParaRPr>
          </a:p>
        </p:txBody>
      </p:sp>
      <p:sp>
        <p:nvSpPr>
          <p:cNvPr id="6"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losing Slide_blu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
        <p:nvSpPr>
          <p:cNvPr id="20" name="Rectangle 19"/>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21" name="Freeform 20"/>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2" name="Freeform 21"/>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3" name="Freeform 22"/>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24" name="Freeform 23"/>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5" name="Freeform 24"/>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6" name="Freeform 25"/>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7" name="Freeform 26"/>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8" name="Freeform 27"/>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9" name="Freeform 28"/>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0" name="Freeform 29"/>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1" name="Freeform 30"/>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2" name="Freeform 31"/>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3" name="Freeform 32"/>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00"/>
                                        <p:tgtEl>
                                          <p:spTgt spid="2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00"/>
                                        <p:tgtEl>
                                          <p:spTgt spid="2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00"/>
                                        <p:tgtEl>
                                          <p:spTgt spid="31"/>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00"/>
                                        <p:tgtEl>
                                          <p:spTgt spid="33"/>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700"/>
                                        <p:tgtEl>
                                          <p:spTgt spid="2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00"/>
                                        <p:tgtEl>
                                          <p:spTgt spid="2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00"/>
                                        <p:tgtEl>
                                          <p:spTgt spid="30"/>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00"/>
                                        <p:tgtEl>
                                          <p:spTgt spid="32"/>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25"/>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27"/>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2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3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33"/>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26"/>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2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3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32"/>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00"/>
                                        <p:tgtEl>
                                          <p:spTgt spid="22"/>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700"/>
                                        <p:tgtEl>
                                          <p:spTgt spid="20"/>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700"/>
                                        <p:tgtEl>
                                          <p:spTgt spid="24"/>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700"/>
                                        <p:tgtEl>
                                          <p:spTgt spid="2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blue thank you">
    <p:spTree>
      <p:nvGrpSpPr>
        <p:cNvPr id="1" name=""/>
        <p:cNvGrpSpPr/>
        <p:nvPr/>
      </p:nvGrpSpPr>
      <p:grpSpPr>
        <a:xfrm>
          <a:off x="0" y="0"/>
          <a:ext cx="0" cy="0"/>
          <a:chOff x="0" y="0"/>
          <a:chExt cx="0" cy="0"/>
        </a:xfrm>
      </p:grpSpPr>
      <p:pic>
        <p:nvPicPr>
          <p:cNvPr id="35" name="Picture 3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pic>
        <p:nvPicPr>
          <p:cNvPr id="18"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69746" y="3078070"/>
            <a:ext cx="3669899" cy="61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Rectangle 3"/>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5" name="Freeform 4"/>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6" name="Freeform 5"/>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7" name="Freeform 6"/>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8" name="Freeform 7"/>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9" name="Freeform 8"/>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0" name="Freeform 9"/>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1" name="Freeform 10"/>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2" name="Freeform 11"/>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4" name="Freeform 13"/>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5" name="Freeform 14"/>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6" name="Freeform 15"/>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7" name="Freeform 16"/>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8" name="Freeform 17"/>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700"/>
                                        <p:tgtEl>
                                          <p:spTgt spid="11"/>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00"/>
                                        <p:tgtEl>
                                          <p:spTgt spid="14"/>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700"/>
                                        <p:tgtEl>
                                          <p:spTgt spid="16"/>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00"/>
                                        <p:tgtEl>
                                          <p:spTgt spid="18"/>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700"/>
                                        <p:tgtEl>
                                          <p:spTgt spid="10"/>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700"/>
                                        <p:tgtEl>
                                          <p:spTgt spid="12"/>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700"/>
                                        <p:tgtEl>
                                          <p:spTgt spid="15"/>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700"/>
                                        <p:tgtEl>
                                          <p:spTgt spid="17"/>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9"/>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11"/>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14"/>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6"/>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18"/>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10"/>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12"/>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15"/>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17"/>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700"/>
                                        <p:tgtEl>
                                          <p:spTgt spid="6"/>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700"/>
                                        <p:tgtEl>
                                          <p:spTgt spid="4"/>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700"/>
                                        <p:tgtEl>
                                          <p:spTgt spid="8"/>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700"/>
                                        <p:tgtEl>
                                          <p:spTgt spid="5"/>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pic>
        <p:nvPicPr>
          <p:cNvPr id="21"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69746" y="3078070"/>
            <a:ext cx="3669899" cy="61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smtClean="0"/>
              <a:t>Presentation </a:t>
            </a:r>
            <a:br>
              <a:rPr lang="en-US" dirty="0" smtClean="0"/>
            </a:br>
            <a:r>
              <a:rPr lang="en-US" dirty="0" smtClean="0"/>
              <a:t>Title Goes Here</a:t>
            </a:r>
            <a:endParaRPr lang="en-US" dirty="0"/>
          </a:p>
        </p:txBody>
      </p:sp>
    </p:spTree>
    <p:extLst>
      <p:ext uri="{BB962C8B-B14F-4D97-AF65-F5344CB8AC3E}">
        <p14:creationId xmlns:p14="http://schemas.microsoft.com/office/powerpoint/2010/main" val="477931373"/>
      </p:ext>
    </p:extLst>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712451"/>
            <a:ext cx="8477250" cy="1828800"/>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808080"/>
                </a:solidFill>
                <a:latin typeface="+mj-lt"/>
                <a:ea typeface="+mn-ea"/>
                <a:cs typeface="+mn-cs"/>
              </a:rPr>
              <a:t>© 2013 Cisco and/or its affiliates. All rights reserved.</a:t>
            </a:r>
            <a:endParaRPr lang="en-US" sz="600" kern="1200" dirty="0">
              <a:solidFill>
                <a:srgbClr val="808080"/>
              </a:solidFill>
              <a:latin typeface="+mj-lt"/>
              <a:ea typeface="+mn-ea"/>
              <a:cs typeface="+mn-cs"/>
            </a:endParaRPr>
          </a:p>
        </p:txBody>
      </p:sp>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gue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696378"/>
            <a:ext cx="8477250" cy="1844873"/>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808080"/>
                </a:solidFill>
                <a:latin typeface="+mj-lt"/>
                <a:ea typeface="+mn-ea"/>
                <a:cs typeface="+mn-cs"/>
              </a:rPr>
              <a:t>© 2013 Cisco and/or its affiliates. All rights reserved.</a:t>
            </a:r>
            <a:endParaRPr lang="en-US" sz="600" kern="1200" dirty="0">
              <a:solidFill>
                <a:srgbClr val="808080"/>
              </a:solidFill>
              <a:latin typeface="+mj-lt"/>
              <a:ea typeface="+mn-ea"/>
              <a:cs typeface="+mn-cs"/>
            </a:endParaRP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1665715276"/>
      </p:ext>
    </p:extLst>
  </p:cSld>
  <p:clrMapOvr>
    <a:masterClrMapping/>
  </p:clrMapOvr>
  <p:transition>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 Segue 3">
    <p:spTree>
      <p:nvGrpSpPr>
        <p:cNvPr id="1" name=""/>
        <p:cNvGrpSpPr/>
        <p:nvPr/>
      </p:nvGrpSpPr>
      <p:grpSpPr>
        <a:xfrm>
          <a:off x="0" y="0"/>
          <a:ext cx="0" cy="0"/>
          <a:chOff x="0" y="0"/>
          <a:chExt cx="0" cy="0"/>
        </a:xfrm>
      </p:grpSpPr>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a:t>
            </a:r>
            <a:r>
              <a:rPr lang="en-US" sz="600" kern="1200" dirty="0" smtClean="0">
                <a:solidFill>
                  <a:srgbClr val="808080"/>
                </a:solidFill>
                <a:latin typeface="+mj-lt"/>
                <a:ea typeface="+mn-ea"/>
                <a:cs typeface="+mn-cs"/>
              </a:rPr>
              <a:t>Public</a:t>
            </a:r>
            <a:endParaRPr lang="en-US" sz="600" kern="1200" dirty="0">
              <a:solidFill>
                <a:srgbClr val="808080"/>
              </a:solidFill>
              <a:latin typeface="+mj-lt"/>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808080"/>
                </a:solidFill>
                <a:latin typeface="+mj-lt"/>
                <a:ea typeface="+mn-ea"/>
                <a:cs typeface="+mn-cs"/>
              </a:rPr>
              <a:t>© 2013 Cisco and/or its affiliates. All rights reserved.</a:t>
            </a:r>
            <a:endParaRPr lang="en-US" sz="600" kern="1200" dirty="0">
              <a:solidFill>
                <a:srgbClr val="808080"/>
              </a:solidFill>
              <a:latin typeface="+mj-lt"/>
              <a:ea typeface="+mn-ea"/>
              <a:cs typeface="+mn-cs"/>
            </a:endParaRP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2987243975"/>
      </p:ext>
    </p:extLst>
  </p:cSld>
  <p:clrMapOvr>
    <a:masterClrMapping/>
  </p:clrMapOvr>
  <p:transition>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432215"/>
            <a:ext cx="8588861" cy="838200"/>
          </a:xfrm>
        </p:spPr>
        <p:txBody>
          <a:bodyPr/>
          <a:lstStyle>
            <a:lvl1pPr>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28600" y="1344168"/>
            <a:ext cx="8577072" cy="4965192"/>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5548096"/>
      </p:ext>
    </p:extLst>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4706781"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smtClean="0"/>
              <a:t>Click to edit Master title style</a:t>
            </a:r>
            <a:endParaRPr lang="en-US" dirty="0"/>
          </a:p>
        </p:txBody>
      </p:sp>
      <p:sp>
        <p:nvSpPr>
          <p:cNvPr id="8" name="Text Placeholder 3"/>
          <p:cNvSpPr>
            <a:spLocks noGrp="1"/>
          </p:cNvSpPr>
          <p:nvPr>
            <p:ph type="body" sz="quarter" idx="12"/>
          </p:nvPr>
        </p:nvSpPr>
        <p:spPr>
          <a:xfrm>
            <a:off x="229702"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6"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smtClean="0"/>
              <a:t>Slide Title Goes Here</a:t>
            </a:r>
            <a:endParaRPr lang="en-US" dirty="0"/>
          </a:p>
        </p:txBody>
      </p:sp>
      <p:sp>
        <p:nvSpPr>
          <p:cNvPr id="3" name="Text Placeholder 2"/>
          <p:cNvSpPr>
            <a:spLocks noGrp="1"/>
          </p:cNvSpPr>
          <p:nvPr>
            <p:ph type="body" idx="1"/>
          </p:nvPr>
        </p:nvSpPr>
        <p:spPr>
          <a:xfrm>
            <a:off x="229702" y="1339745"/>
            <a:ext cx="857707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808080"/>
                </a:solidFill>
                <a:latin typeface="+mj-lt"/>
              </a:rPr>
              <a:t>© 2013 Cisco and/or its affiliates. All rights reserved.</a:t>
            </a:r>
            <a:endParaRPr lang="en-US" sz="600" dirty="0">
              <a:solidFill>
                <a:srgbClr val="808080"/>
              </a:solidFill>
              <a:latin typeface="+mj-lt"/>
            </a:endParaRPr>
          </a:p>
        </p:txBody>
      </p:sp>
      <p:sp>
        <p:nvSpPr>
          <p:cNvPr id="11" name="Rectangle 5"/>
          <p:cNvSpPr>
            <a:spLocks noChangeArrowheads="1"/>
          </p:cNvSpPr>
          <p:nvPr/>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808080"/>
                </a:solidFill>
                <a:latin typeface="+mj-lt"/>
              </a:rPr>
              <a:t>Cisco </a:t>
            </a:r>
            <a:r>
              <a:rPr lang="en-US" sz="600" dirty="0" smtClean="0">
                <a:solidFill>
                  <a:srgbClr val="808080"/>
                </a:solidFill>
                <a:latin typeface="+mj-lt"/>
              </a:rPr>
              <a:t>Public</a:t>
            </a:r>
            <a:endParaRPr lang="en-US" sz="600" dirty="0">
              <a:solidFill>
                <a:srgbClr val="808080"/>
              </a:solidFill>
              <a:latin typeface="+mj-lt"/>
            </a:endParaRP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 bg1="lt1" tx1="dk1" bg2="lt2" tx2="dk2" accent1="accent1" accent2="accent2" accent3="accent3" accent4="accent4" accent5="accent5" accent6="accent6" hlink="hlink" folHlink="folHlink"/>
  <p:sldLayoutIdLst>
    <p:sldLayoutId id="2147483898" r:id="rId1"/>
    <p:sldLayoutId id="2147483930" r:id="rId2"/>
    <p:sldLayoutId id="2147483929" r:id="rId3"/>
    <p:sldLayoutId id="2147483937" r:id="rId4"/>
    <p:sldLayoutId id="2147483900" r:id="rId5"/>
    <p:sldLayoutId id="2147483931" r:id="rId6"/>
    <p:sldLayoutId id="2147483932" r:id="rId7"/>
    <p:sldLayoutId id="2147483933" r:id="rId8"/>
    <p:sldLayoutId id="2147483902" r:id="rId9"/>
    <p:sldLayoutId id="2147483903" r:id="rId10"/>
    <p:sldLayoutId id="2147483935" r:id="rId11"/>
    <p:sldLayoutId id="2147483905" r:id="rId12"/>
    <p:sldLayoutId id="2147483906" r:id="rId13"/>
    <p:sldLayoutId id="2147483907" r:id="rId14"/>
    <p:sldLayoutId id="2147483908" r:id="rId15"/>
    <p:sldLayoutId id="2147483909" r:id="rId16"/>
    <p:sldLayoutId id="2147483910" r:id="rId17"/>
    <p:sldLayoutId id="2147483913" r:id="rId18"/>
    <p:sldLayoutId id="2147483911" r:id="rId19"/>
    <p:sldLayoutId id="2147483912" r:id="rId20"/>
    <p:sldLayoutId id="2147483914" r:id="rId21"/>
    <p:sldLayoutId id="2147483915" r:id="rId22"/>
    <p:sldLayoutId id="2147483916" r:id="rId23"/>
    <p:sldLayoutId id="2147483917" r:id="rId24"/>
    <p:sldLayoutId id="2147483918" r:id="rId25"/>
    <p:sldLayoutId id="2147483919" r:id="rId26"/>
    <p:sldLayoutId id="2147483921" r:id="rId27"/>
    <p:sldLayoutId id="2147483922" r:id="rId28"/>
    <p:sldLayoutId id="2147483936" r:id="rId29"/>
    <p:sldLayoutId id="2147483923" r:id="rId30"/>
    <p:sldLayoutId id="2147483924" r:id="rId31"/>
    <p:sldLayoutId id="2147483925" r:id="rId32"/>
    <p:sldLayoutId id="2147483926" r:id="rId33"/>
    <p:sldLayoutId id="2147483927" r:id="rId34"/>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p:titleStyle>
    <p:body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8.xml"/><Relationship Id="rId5" Type="http://schemas.openxmlformats.org/officeDocument/2006/relationships/image" Target="../media/image73.pn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4.xml"/><Relationship Id="rId1" Type="http://schemas.openxmlformats.org/officeDocument/2006/relationships/slideLayout" Target="../slideLayouts/slideLayout8.xml"/><Relationship Id="rId5" Type="http://schemas.openxmlformats.org/officeDocument/2006/relationships/image" Target="../media/image90.png"/><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8.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CCNA Security v2.0</a:t>
            </a:r>
            <a:endParaRPr lang="en-US" dirty="0"/>
          </a:p>
        </p:txBody>
      </p:sp>
      <p:sp>
        <p:nvSpPr>
          <p:cNvPr id="2" name="Title 1"/>
          <p:cNvSpPr>
            <a:spLocks noGrp="1"/>
          </p:cNvSpPr>
          <p:nvPr>
            <p:ph type="ctrTitle"/>
          </p:nvPr>
        </p:nvSpPr>
        <p:spPr>
          <a:xfrm>
            <a:off x="221393" y="722449"/>
            <a:ext cx="8112125" cy="2907239"/>
          </a:xfrm>
        </p:spPr>
        <p:txBody>
          <a:bodyPr/>
          <a:lstStyle/>
          <a:p>
            <a:r>
              <a:rPr lang="en-US" sz="4000" dirty="0" smtClean="0"/>
              <a:t>Chapter 9:</a:t>
            </a:r>
            <a:br>
              <a:rPr lang="en-US" sz="4000" dirty="0" smtClean="0"/>
            </a:br>
            <a:r>
              <a:rPr lang="en-US" sz="4000" dirty="0" smtClean="0"/>
              <a:t>Implementing the Cisco Adaptive Security Appliance</a:t>
            </a:r>
            <a:endParaRPr lang="en-US" sz="4000" dirty="0"/>
          </a:p>
        </p:txBody>
      </p:sp>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a:t>Advanced ASA Firewall </a:t>
            </a:r>
            <a:r>
              <a:rPr lang="en-US" sz="3200" dirty="0" smtClean="0"/>
              <a:t>Feature (Cont.)</a:t>
            </a:r>
            <a:endParaRPr lang="en-US" sz="3200" dirty="0"/>
          </a:p>
        </p:txBody>
      </p:sp>
      <p:sp>
        <p:nvSpPr>
          <p:cNvPr id="5" name="Text Placeholder 6"/>
          <p:cNvSpPr txBox="1">
            <a:spLocks/>
          </p:cNvSpPr>
          <p:nvPr/>
        </p:nvSpPr>
        <p:spPr>
          <a:xfrm>
            <a:off x="274048" y="1091839"/>
            <a:ext cx="4297952" cy="388618"/>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Identity Firewall</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523" y="2225802"/>
            <a:ext cx="8222955" cy="3942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423024" y="953939"/>
            <a:ext cx="6594764" cy="954107"/>
          </a:xfrm>
          <a:prstGeom prst="rect">
            <a:avLst/>
          </a:prstGeom>
          <a:solidFill>
            <a:schemeClr val="bg1">
              <a:lumMod val="85000"/>
            </a:schemeClr>
          </a:solidFill>
        </p:spPr>
        <p:txBody>
          <a:bodyPr wrap="square" rtlCol="0">
            <a:spAutoFit/>
          </a:bodyPr>
          <a:lstStyle/>
          <a:p>
            <a:r>
              <a:rPr lang="en-US" sz="1400" dirty="0"/>
              <a:t>The ASA provides optional, granular access control based on an association of IP addresses to Windows Active Directory login information. For example, in Figure 3, when a client attempts to access the server resources, it must first be authenticated using the Microsoft Active Directory Identity-based firewall services.</a:t>
            </a:r>
            <a:endParaRPr lang="en-US" sz="1400" dirty="0"/>
          </a:p>
        </p:txBody>
      </p:sp>
    </p:spTree>
    <p:extLst>
      <p:ext uri="{BB962C8B-B14F-4D97-AF65-F5344CB8AC3E}">
        <p14:creationId xmlns:p14="http://schemas.microsoft.com/office/powerpoint/2010/main" val="113904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a:t>Advanced ASA Firewall </a:t>
            </a:r>
            <a:r>
              <a:rPr lang="en-US" sz="3200" dirty="0" smtClean="0"/>
              <a:t>Feature (Cont.)</a:t>
            </a:r>
            <a:endParaRPr lang="en-US" sz="3200" dirty="0"/>
          </a:p>
        </p:txBody>
      </p:sp>
      <p:sp>
        <p:nvSpPr>
          <p:cNvPr id="5" name="Text Placeholder 6"/>
          <p:cNvSpPr txBox="1">
            <a:spLocks/>
          </p:cNvSpPr>
          <p:nvPr/>
        </p:nvSpPr>
        <p:spPr>
          <a:xfrm>
            <a:off x="274048" y="1091839"/>
            <a:ext cx="4297952" cy="388618"/>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ASA Threat Control</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48" y="1925782"/>
            <a:ext cx="5098438" cy="3081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624945" y="1266002"/>
            <a:ext cx="3193618" cy="4401205"/>
          </a:xfrm>
          <a:prstGeom prst="rect">
            <a:avLst/>
          </a:prstGeom>
          <a:solidFill>
            <a:schemeClr val="bg1">
              <a:lumMod val="85000"/>
            </a:schemeClr>
          </a:solidFill>
        </p:spPr>
        <p:txBody>
          <a:bodyPr wrap="square" rtlCol="0">
            <a:spAutoFit/>
          </a:bodyPr>
          <a:lstStyle/>
          <a:p>
            <a:r>
              <a:rPr lang="en-US" sz="1400" dirty="0"/>
              <a:t>All ASA models support basic IPS features. However, advanced IPS features can only be provided by integrating special hardware modules with the ASA architecture. IPS capability is available using the Advanced Inspection and Prevention (AIP) </a:t>
            </a:r>
            <a:r>
              <a:rPr lang="en-US" sz="1400" dirty="0" smtClean="0"/>
              <a:t>modules.</a:t>
            </a:r>
          </a:p>
          <a:p>
            <a:endParaRPr lang="en-US" sz="1400" dirty="0"/>
          </a:p>
          <a:p>
            <a:r>
              <a:rPr lang="en-US" sz="1400" dirty="0"/>
              <a:t>he Cisco Advanced Inspection and Prevention Security Services Module (</a:t>
            </a:r>
            <a:r>
              <a:rPr lang="en-US" sz="1400" b="1" dirty="0"/>
              <a:t>AIP-SSM</a:t>
            </a:r>
            <a:r>
              <a:rPr lang="en-US" sz="1400" dirty="0"/>
              <a:t>) and Cisco Advanced Inspection and Prevention Security Services Card (</a:t>
            </a:r>
            <a:r>
              <a:rPr lang="en-US" sz="1400" b="1" dirty="0"/>
              <a:t>AIP-SSC</a:t>
            </a:r>
            <a:r>
              <a:rPr lang="en-US" sz="1400" dirty="0"/>
              <a:t>), shown in Figure 4, deliver protection against tens of thousands of known exploits. They also protect against millions of other unknown exploit variants using specialized IPS detection engines and thousands of signatures.</a:t>
            </a:r>
            <a:endParaRPr lang="en-US" sz="1400" dirty="0"/>
          </a:p>
        </p:txBody>
      </p:sp>
    </p:spTree>
    <p:extLst>
      <p:ext uri="{BB962C8B-B14F-4D97-AF65-F5344CB8AC3E}">
        <p14:creationId xmlns:p14="http://schemas.microsoft.com/office/powerpoint/2010/main" val="81604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a:t>Review of Firewalls in Network Design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875" y="981187"/>
            <a:ext cx="4565296" cy="2772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5429" y="3542651"/>
            <a:ext cx="4561114" cy="2758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3856857" y="4511655"/>
            <a:ext cx="2284095" cy="41039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Denied Traffic</a:t>
            </a:r>
            <a:endParaRPr lang="en-US" sz="2000" dirty="0" smtClean="0"/>
          </a:p>
        </p:txBody>
      </p:sp>
      <p:sp>
        <p:nvSpPr>
          <p:cNvPr id="5" name="Text Placeholder 6"/>
          <p:cNvSpPr txBox="1">
            <a:spLocks/>
          </p:cNvSpPr>
          <p:nvPr/>
        </p:nvSpPr>
        <p:spPr>
          <a:xfrm>
            <a:off x="3212090" y="994574"/>
            <a:ext cx="2284095" cy="41039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Permitted Traffic</a:t>
            </a:r>
          </a:p>
        </p:txBody>
      </p:sp>
      <p:sp>
        <p:nvSpPr>
          <p:cNvPr id="2" name="TextBox 1"/>
          <p:cNvSpPr txBox="1"/>
          <p:nvPr/>
        </p:nvSpPr>
        <p:spPr>
          <a:xfrm>
            <a:off x="5641734" y="1199769"/>
            <a:ext cx="2932216" cy="2123658"/>
          </a:xfrm>
          <a:prstGeom prst="rect">
            <a:avLst/>
          </a:prstGeom>
          <a:solidFill>
            <a:schemeClr val="bg1">
              <a:lumMod val="85000"/>
            </a:schemeClr>
          </a:solidFill>
        </p:spPr>
        <p:txBody>
          <a:bodyPr wrap="square" rtlCol="0">
            <a:spAutoFit/>
          </a:bodyPr>
          <a:lstStyle/>
          <a:p>
            <a:r>
              <a:rPr lang="en-US" sz="1200" dirty="0"/>
              <a:t>When discussing networks connected to a firewall, there are some general terms to consider</a:t>
            </a:r>
            <a:r>
              <a:rPr lang="en-US" sz="1200" dirty="0" smtClean="0"/>
              <a:t>:</a:t>
            </a:r>
          </a:p>
          <a:p>
            <a:endParaRPr lang="en-US" sz="1200" dirty="0"/>
          </a:p>
          <a:p>
            <a:r>
              <a:rPr lang="en-US" sz="1200" b="1" dirty="0"/>
              <a:t>Outside network</a:t>
            </a:r>
            <a:r>
              <a:rPr lang="en-US" sz="1200" dirty="0"/>
              <a:t> - Network/zone that is outside the protection of the firewall</a:t>
            </a:r>
          </a:p>
          <a:p>
            <a:r>
              <a:rPr lang="en-US" sz="1200" b="1" dirty="0"/>
              <a:t>Inside network</a:t>
            </a:r>
            <a:r>
              <a:rPr lang="en-US" sz="1200" dirty="0"/>
              <a:t> - Network/zone that is protected and behind the firewall</a:t>
            </a:r>
          </a:p>
          <a:p>
            <a:r>
              <a:rPr lang="en-US" sz="1200" b="1" dirty="0"/>
              <a:t>DMZ</a:t>
            </a:r>
            <a:r>
              <a:rPr lang="en-US" sz="1200" dirty="0"/>
              <a:t> - Demilitarized zone that allows both inside and outside users access to protected network </a:t>
            </a:r>
            <a:r>
              <a:rPr lang="en-US" sz="1200" dirty="0" smtClean="0"/>
              <a:t>resources</a:t>
            </a:r>
            <a:endParaRPr lang="en-US" sz="1200" dirty="0"/>
          </a:p>
        </p:txBody>
      </p:sp>
    </p:spTree>
    <p:extLst>
      <p:ext uri="{BB962C8B-B14F-4D97-AF65-F5344CB8AC3E}">
        <p14:creationId xmlns:p14="http://schemas.microsoft.com/office/powerpoint/2010/main" val="239161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a:t>ASA Firewall Modes of Operation</a:t>
            </a:r>
          </a:p>
        </p:txBody>
      </p:sp>
      <p:sp>
        <p:nvSpPr>
          <p:cNvPr id="5" name="Text Placeholder 6"/>
          <p:cNvSpPr txBox="1">
            <a:spLocks/>
          </p:cNvSpPr>
          <p:nvPr/>
        </p:nvSpPr>
        <p:spPr>
          <a:xfrm>
            <a:off x="274048" y="1091839"/>
            <a:ext cx="2044609" cy="421275"/>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Routed Mode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48" y="1513114"/>
            <a:ext cx="2044609" cy="3213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7540" y="1513111"/>
            <a:ext cx="3960867" cy="3213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5079326" y="1017296"/>
            <a:ext cx="3012168" cy="421275"/>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Transparent Mode</a:t>
            </a:r>
          </a:p>
        </p:txBody>
      </p:sp>
      <p:sp>
        <p:nvSpPr>
          <p:cNvPr id="2" name="TextBox 1"/>
          <p:cNvSpPr txBox="1"/>
          <p:nvPr/>
        </p:nvSpPr>
        <p:spPr>
          <a:xfrm>
            <a:off x="229702" y="4837434"/>
            <a:ext cx="3012262" cy="1384995"/>
          </a:xfrm>
          <a:prstGeom prst="rect">
            <a:avLst/>
          </a:prstGeom>
          <a:solidFill>
            <a:schemeClr val="bg1">
              <a:lumMod val="85000"/>
            </a:schemeClr>
          </a:solidFill>
        </p:spPr>
        <p:txBody>
          <a:bodyPr wrap="square" rtlCol="0">
            <a:spAutoFit/>
          </a:bodyPr>
          <a:lstStyle/>
          <a:p>
            <a:r>
              <a:rPr lang="en-US" sz="1400" b="1" dirty="0"/>
              <a:t>Routed Mode</a:t>
            </a:r>
            <a:r>
              <a:rPr lang="en-US" sz="1400" dirty="0"/>
              <a:t> - Two or more interfaces separate Layer 3 networks, i.e. domains. In Figure 1, the ASA is considered to be a router hop in the network and can perform NAT between connected networks.</a:t>
            </a:r>
            <a:endParaRPr lang="en-US" sz="1400" dirty="0"/>
          </a:p>
        </p:txBody>
      </p:sp>
      <p:sp>
        <p:nvSpPr>
          <p:cNvPr id="3" name="TextBox 2"/>
          <p:cNvSpPr txBox="1"/>
          <p:nvPr/>
        </p:nvSpPr>
        <p:spPr>
          <a:xfrm>
            <a:off x="4837540" y="4837434"/>
            <a:ext cx="3981023" cy="1384995"/>
          </a:xfrm>
          <a:prstGeom prst="rect">
            <a:avLst/>
          </a:prstGeom>
          <a:solidFill>
            <a:schemeClr val="bg1">
              <a:lumMod val="85000"/>
            </a:schemeClr>
          </a:solidFill>
        </p:spPr>
        <p:txBody>
          <a:bodyPr wrap="square" rtlCol="0">
            <a:spAutoFit/>
          </a:bodyPr>
          <a:lstStyle/>
          <a:p>
            <a:r>
              <a:rPr lang="en-US" sz="1400" b="1" dirty="0"/>
              <a:t>Transparent Mode</a:t>
            </a:r>
            <a:r>
              <a:rPr lang="en-US" sz="1400" dirty="0"/>
              <a:t> - Often referred to as a “bump in the wire,” or a “stealth firewall” because the ASA functions like a Layer 2 device and is not considered a router hop. In Figure 2, the ASA is only assigned an IP address on the local network for management purposes.</a:t>
            </a:r>
            <a:endParaRPr lang="en-US" sz="1400" dirty="0"/>
          </a:p>
        </p:txBody>
      </p:sp>
    </p:spTree>
    <p:extLst>
      <p:ext uri="{BB962C8B-B14F-4D97-AF65-F5344CB8AC3E}">
        <p14:creationId xmlns:p14="http://schemas.microsoft.com/office/powerpoint/2010/main" val="261961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a:t>ASA Licensing Requirements</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063" y="1165273"/>
            <a:ext cx="5338796" cy="3430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388950" y="3555851"/>
            <a:ext cx="3318238" cy="40081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Base License Specifics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4063" y="4567928"/>
            <a:ext cx="5353669" cy="1708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71281" y="4485880"/>
            <a:ext cx="1980177" cy="276999"/>
          </a:xfrm>
          <a:prstGeom prst="rect">
            <a:avLst/>
          </a:prstGeom>
          <a:solidFill>
            <a:schemeClr val="bg1">
              <a:lumMod val="85000"/>
            </a:schemeClr>
          </a:solidFill>
        </p:spPr>
        <p:txBody>
          <a:bodyPr wrap="square" rtlCol="0">
            <a:spAutoFit/>
          </a:bodyPr>
          <a:lstStyle/>
          <a:p>
            <a:r>
              <a:rPr lang="en-US" sz="1200" dirty="0" smtClean="0"/>
              <a:t>General Licenses</a:t>
            </a:r>
            <a:endParaRPr lang="en-US" sz="1200" dirty="0"/>
          </a:p>
        </p:txBody>
      </p:sp>
    </p:spTree>
    <p:extLst>
      <p:ext uri="{BB962C8B-B14F-4D97-AF65-F5344CB8AC3E}">
        <p14:creationId xmlns:p14="http://schemas.microsoft.com/office/powerpoint/2010/main" val="4756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a:t>ASA Licensing </a:t>
            </a:r>
            <a:r>
              <a:rPr lang="en-US" sz="3200" dirty="0" smtClean="0"/>
              <a:t>Requirements (Cont.)</a:t>
            </a:r>
            <a:endParaRPr lang="en-US" sz="3200" dirty="0"/>
          </a:p>
        </p:txBody>
      </p:sp>
      <p:sp>
        <p:nvSpPr>
          <p:cNvPr id="6" name="Text Placeholder 6"/>
          <p:cNvSpPr txBox="1">
            <a:spLocks/>
          </p:cNvSpPr>
          <p:nvPr/>
        </p:nvSpPr>
        <p:spPr>
          <a:xfrm>
            <a:off x="5648803" y="3196643"/>
            <a:ext cx="2723301" cy="40081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Security Plus License Specifics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42" y="1070859"/>
            <a:ext cx="5314332" cy="3413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443" y="4453629"/>
            <a:ext cx="5314331" cy="1695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36441" y="4407274"/>
            <a:ext cx="1980177" cy="261610"/>
          </a:xfrm>
          <a:prstGeom prst="rect">
            <a:avLst/>
          </a:prstGeom>
          <a:solidFill>
            <a:schemeClr val="bg1">
              <a:lumMod val="85000"/>
            </a:schemeClr>
          </a:solidFill>
        </p:spPr>
        <p:txBody>
          <a:bodyPr wrap="square" rtlCol="0">
            <a:spAutoFit/>
          </a:bodyPr>
          <a:lstStyle/>
          <a:p>
            <a:r>
              <a:rPr lang="en-US" sz="1100" dirty="0" smtClean="0"/>
              <a:t>General Licenses</a:t>
            </a:r>
            <a:endParaRPr lang="en-US" sz="1100" dirty="0"/>
          </a:p>
        </p:txBody>
      </p:sp>
    </p:spTree>
    <p:extLst>
      <p:ext uri="{BB962C8B-B14F-4D97-AF65-F5344CB8AC3E}">
        <p14:creationId xmlns:p14="http://schemas.microsoft.com/office/powerpoint/2010/main" val="51149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a:t>ASA Licensing Requirements</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1515" y="1801451"/>
            <a:ext cx="5820971" cy="4504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291640" y="1259222"/>
            <a:ext cx="4874126" cy="40081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latin typeface="Courier New" panose="02070309020205020404" pitchFamily="49" charset="0"/>
                <a:cs typeface="Courier New" panose="02070309020205020404" pitchFamily="49" charset="0"/>
              </a:rPr>
              <a:t>show version </a:t>
            </a:r>
            <a:r>
              <a:rPr lang="en-US" sz="2000" dirty="0" smtClean="0"/>
              <a:t>Command Output</a:t>
            </a:r>
          </a:p>
        </p:txBody>
      </p:sp>
    </p:spTree>
    <p:extLst>
      <p:ext uri="{BB962C8B-B14F-4D97-AF65-F5344CB8AC3E}">
        <p14:creationId xmlns:p14="http://schemas.microsoft.com/office/powerpoint/2010/main" val="66077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9.1.2:</a:t>
            </a:r>
            <a:br>
              <a:rPr lang="en-US" sz="2800" dirty="0" smtClean="0"/>
            </a:br>
            <a:r>
              <a:rPr lang="en-US" sz="2800" dirty="0" smtClean="0"/>
              <a:t>Basic ASA Configuration</a:t>
            </a:r>
            <a:endParaRPr lang="en-US" sz="2800" dirty="0"/>
          </a:p>
        </p:txBody>
      </p:sp>
    </p:spTree>
    <p:extLst>
      <p:ext uri="{BB962C8B-B14F-4D97-AF65-F5344CB8AC3E}">
        <p14:creationId xmlns:p14="http://schemas.microsoft.com/office/powerpoint/2010/main" val="246192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Overview of ASA 5505</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75" y="1021217"/>
            <a:ext cx="6419334" cy="2745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131" y="3842658"/>
            <a:ext cx="6408972" cy="2446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6"/>
          <p:cNvSpPr txBox="1">
            <a:spLocks/>
          </p:cNvSpPr>
          <p:nvPr/>
        </p:nvSpPr>
        <p:spPr>
          <a:xfrm>
            <a:off x="6747113" y="1960355"/>
            <a:ext cx="2113858" cy="40081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ASA 5505 Back Panel</a:t>
            </a:r>
          </a:p>
        </p:txBody>
      </p:sp>
      <p:sp>
        <p:nvSpPr>
          <p:cNvPr id="9" name="Text Placeholder 6"/>
          <p:cNvSpPr txBox="1">
            <a:spLocks/>
          </p:cNvSpPr>
          <p:nvPr/>
        </p:nvSpPr>
        <p:spPr>
          <a:xfrm>
            <a:off x="183028" y="4865648"/>
            <a:ext cx="2113858" cy="40081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ASA 5505 Front Panel</a:t>
            </a:r>
          </a:p>
        </p:txBody>
      </p:sp>
    </p:spTree>
    <p:extLst>
      <p:ext uri="{BB962C8B-B14F-4D97-AF65-F5344CB8AC3E}">
        <p14:creationId xmlns:p14="http://schemas.microsoft.com/office/powerpoint/2010/main" val="281176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ASA Security Levels</a:t>
            </a:r>
            <a:endParaRPr lang="en-US" sz="32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6326" y="1752598"/>
            <a:ext cx="5882486" cy="4147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259080" y="1034923"/>
            <a:ext cx="3931920"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Security Level Control:</a:t>
            </a:r>
          </a:p>
          <a:p>
            <a:r>
              <a:rPr lang="en-US" sz="2000" dirty="0" smtClean="0"/>
              <a:t>Network Access</a:t>
            </a:r>
          </a:p>
          <a:p>
            <a:r>
              <a:rPr lang="en-US" sz="2000" dirty="0" smtClean="0"/>
              <a:t>Inspection Engines</a:t>
            </a:r>
          </a:p>
          <a:p>
            <a:r>
              <a:rPr lang="en-US" sz="2000" dirty="0" smtClean="0"/>
              <a:t>Application Filtering</a:t>
            </a:r>
          </a:p>
        </p:txBody>
      </p:sp>
      <p:sp>
        <p:nvSpPr>
          <p:cNvPr id="2" name="TextBox 1"/>
          <p:cNvSpPr txBox="1"/>
          <p:nvPr/>
        </p:nvSpPr>
        <p:spPr>
          <a:xfrm>
            <a:off x="4003967" y="73261"/>
            <a:ext cx="5056910" cy="1600438"/>
          </a:xfrm>
          <a:prstGeom prst="rect">
            <a:avLst/>
          </a:prstGeom>
          <a:solidFill>
            <a:schemeClr val="bg1">
              <a:lumMod val="85000"/>
            </a:schemeClr>
          </a:solidFill>
        </p:spPr>
        <p:txBody>
          <a:bodyPr wrap="square" rtlCol="0">
            <a:spAutoFit/>
          </a:bodyPr>
          <a:lstStyle/>
          <a:p>
            <a:r>
              <a:rPr lang="en-US" sz="1400" dirty="0"/>
              <a:t>The ASA assigns security levels to distinguish between inside and outside networks. Security levels define the level of trustworthiness of an interface. The higher the level, the more trusted the interface. The security level numbers range from 0 (untrustworthy) to 100 (very trustworthy). Each operational interface must have a name and a security level from 0 (lowest) to 100 (highest) assigned.</a:t>
            </a:r>
            <a:endParaRPr lang="en-US" sz="1400" dirty="0"/>
          </a:p>
        </p:txBody>
      </p:sp>
    </p:spTree>
    <p:extLst>
      <p:ext uri="{BB962C8B-B14F-4D97-AF65-F5344CB8AC3E}">
        <p14:creationId xmlns:p14="http://schemas.microsoft.com/office/powerpoint/2010/main" val="331696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z="4400" dirty="0" smtClean="0"/>
              <a:t>Chapter Outline</a:t>
            </a:r>
            <a:endParaRPr lang="en-US" sz="4400" dirty="0"/>
          </a:p>
        </p:txBody>
      </p:sp>
      <p:sp>
        <p:nvSpPr>
          <p:cNvPr id="12" name="Text Placeholder 11"/>
          <p:cNvSpPr>
            <a:spLocks noGrp="1"/>
          </p:cNvSpPr>
          <p:nvPr>
            <p:ph type="body" sz="quarter" idx="11"/>
          </p:nvPr>
        </p:nvSpPr>
        <p:spPr/>
        <p:txBody>
          <a:bodyPr/>
          <a:lstStyle/>
          <a:p>
            <a:r>
              <a:rPr lang="en-US" dirty="0" smtClean="0">
                <a:solidFill>
                  <a:schemeClr val="tx2"/>
                </a:solidFill>
              </a:rPr>
              <a:t>9.0 Introduction</a:t>
            </a:r>
          </a:p>
          <a:p>
            <a:r>
              <a:rPr lang="en-US" dirty="0" smtClean="0">
                <a:solidFill>
                  <a:schemeClr val="tx2"/>
                </a:solidFill>
              </a:rPr>
              <a:t>9.1 Introduction to the ASA</a:t>
            </a:r>
          </a:p>
          <a:p>
            <a:r>
              <a:rPr lang="en-US" dirty="0" smtClean="0">
                <a:solidFill>
                  <a:schemeClr val="tx2"/>
                </a:solidFill>
              </a:rPr>
              <a:t>9.2 ASA Firewall Configuration</a:t>
            </a:r>
          </a:p>
          <a:p>
            <a:r>
              <a:rPr lang="en-US" dirty="0" smtClean="0">
                <a:solidFill>
                  <a:schemeClr val="tx2"/>
                </a:solidFill>
              </a:rPr>
              <a:t>9.3 Summary</a:t>
            </a:r>
            <a:endParaRPr lang="en-US" dirty="0" smtClean="0">
              <a:solidFill>
                <a:schemeClr val="accent4"/>
              </a:solidFill>
            </a:endParaRPr>
          </a:p>
        </p:txBody>
      </p:sp>
    </p:spTree>
    <p:extLst>
      <p:ext uri="{BB962C8B-B14F-4D97-AF65-F5344CB8AC3E}">
        <p14:creationId xmlns:p14="http://schemas.microsoft.com/office/powerpoint/2010/main" val="330542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ASA 5505 Deployment Scenarios</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03" y="990600"/>
            <a:ext cx="4052711" cy="3592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2351" y="2427514"/>
            <a:ext cx="4417363" cy="3815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6"/>
          <p:cNvSpPr txBox="1">
            <a:spLocks/>
          </p:cNvSpPr>
          <p:nvPr/>
        </p:nvSpPr>
        <p:spPr>
          <a:xfrm>
            <a:off x="4471850" y="1470025"/>
            <a:ext cx="4287863"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ASA Deployment in a Small Branch</a:t>
            </a:r>
          </a:p>
        </p:txBody>
      </p:sp>
      <p:sp>
        <p:nvSpPr>
          <p:cNvPr id="6" name="Text Placeholder 6"/>
          <p:cNvSpPr txBox="1">
            <a:spLocks/>
          </p:cNvSpPr>
          <p:nvPr/>
        </p:nvSpPr>
        <p:spPr>
          <a:xfrm>
            <a:off x="4262714" y="5632543"/>
            <a:ext cx="3382283" cy="610188"/>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ASA Deployment in a Small Business</a:t>
            </a:r>
          </a:p>
        </p:txBody>
      </p:sp>
      <p:sp>
        <p:nvSpPr>
          <p:cNvPr id="2" name="TextBox 1"/>
          <p:cNvSpPr txBox="1"/>
          <p:nvPr/>
        </p:nvSpPr>
        <p:spPr>
          <a:xfrm>
            <a:off x="210003" y="4765964"/>
            <a:ext cx="4052711" cy="1384995"/>
          </a:xfrm>
          <a:prstGeom prst="rect">
            <a:avLst/>
          </a:prstGeom>
          <a:solidFill>
            <a:schemeClr val="bg1">
              <a:lumMod val="85000"/>
            </a:schemeClr>
          </a:solidFill>
        </p:spPr>
        <p:txBody>
          <a:bodyPr wrap="square" rtlCol="0">
            <a:spAutoFit/>
          </a:bodyPr>
          <a:lstStyle/>
          <a:p>
            <a:r>
              <a:rPr lang="en-US" sz="1400" dirty="0"/>
              <a:t>The ASA 5505 is commonly used as an edge security device. It connects a small business to an ISP device, such as a DSL or cable modem, for access to the Internet. It can be deployed to interconnect and protect several workstations, network printers, and IP phones.</a:t>
            </a:r>
            <a:endParaRPr lang="en-US" sz="1400" dirty="0"/>
          </a:p>
        </p:txBody>
      </p:sp>
    </p:spTree>
    <p:extLst>
      <p:ext uri="{BB962C8B-B14F-4D97-AF65-F5344CB8AC3E}">
        <p14:creationId xmlns:p14="http://schemas.microsoft.com/office/powerpoint/2010/main" val="28209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ASA 5505 Deployment </a:t>
            </a:r>
            <a:r>
              <a:rPr lang="en-US" sz="3200" dirty="0" smtClean="0"/>
              <a:t>Scenarios (Cont.)</a:t>
            </a:r>
            <a:endParaRPr lang="en-US" sz="3200" dirty="0"/>
          </a:p>
        </p:txBody>
      </p:sp>
      <p:sp>
        <p:nvSpPr>
          <p:cNvPr id="5" name="Text Placeholder 6"/>
          <p:cNvSpPr txBox="1">
            <a:spLocks/>
          </p:cNvSpPr>
          <p:nvPr/>
        </p:nvSpPr>
        <p:spPr>
          <a:xfrm>
            <a:off x="291735" y="1034923"/>
            <a:ext cx="4287863"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ASA Deployment in an Enterprise</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367" y="1502227"/>
            <a:ext cx="5799267" cy="4699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596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174124"/>
            <a:ext cx="8112125" cy="696192"/>
          </a:xfrm>
        </p:spPr>
        <p:txBody>
          <a:bodyPr/>
          <a:lstStyle/>
          <a:p>
            <a:r>
              <a:rPr lang="en-US" sz="4000" dirty="0" smtClean="0"/>
              <a:t>Section 9.2:</a:t>
            </a:r>
            <a:br>
              <a:rPr lang="en-US" sz="4000" dirty="0" smtClean="0"/>
            </a:br>
            <a:r>
              <a:rPr lang="en-US" sz="4000" dirty="0" smtClean="0"/>
              <a:t>ASA Firewall Configuration</a:t>
            </a:r>
            <a:endParaRPr lang="en-US" sz="4000" dirty="0"/>
          </a:p>
        </p:txBody>
      </p:sp>
      <p:sp>
        <p:nvSpPr>
          <p:cNvPr id="5" name="Text Placeholder 6"/>
          <p:cNvSpPr txBox="1">
            <a:spLocks/>
          </p:cNvSpPr>
          <p:nvPr/>
        </p:nvSpPr>
        <p:spPr>
          <a:xfrm>
            <a:off x="419100" y="3000878"/>
            <a:ext cx="8577072" cy="20238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700" dirty="0" smtClean="0"/>
              <a:t>Upon completion of this section, you should be able to:</a:t>
            </a:r>
          </a:p>
          <a:p>
            <a:r>
              <a:rPr lang="en-US" sz="1700" dirty="0"/>
              <a:t>Explain what ASA firewall services are enabled using the default configuration</a:t>
            </a:r>
            <a:r>
              <a:rPr lang="en-US" sz="1700" dirty="0" smtClean="0"/>
              <a:t>.</a:t>
            </a:r>
          </a:p>
          <a:p>
            <a:r>
              <a:rPr lang="en-US" sz="1700" dirty="0"/>
              <a:t>Configure an ASA to provide basic firewall services</a:t>
            </a:r>
            <a:r>
              <a:rPr lang="en-US" sz="1700" dirty="0" smtClean="0"/>
              <a:t>.</a:t>
            </a:r>
          </a:p>
          <a:p>
            <a:r>
              <a:rPr lang="en-US" sz="1700" dirty="0"/>
              <a:t>Configure object groups on an ASA</a:t>
            </a:r>
            <a:r>
              <a:rPr lang="en-US" sz="1700" dirty="0" smtClean="0"/>
              <a:t>.</a:t>
            </a:r>
          </a:p>
          <a:p>
            <a:r>
              <a:rPr lang="en-US" sz="1700" dirty="0"/>
              <a:t>Configure access lists with object groups on an ASA</a:t>
            </a:r>
            <a:r>
              <a:rPr lang="en-US" sz="1700" dirty="0" smtClean="0"/>
              <a:t>.</a:t>
            </a:r>
          </a:p>
          <a:p>
            <a:r>
              <a:rPr lang="en-US" sz="1700" dirty="0"/>
              <a:t>Configure an ASA to provide NAT services</a:t>
            </a:r>
            <a:r>
              <a:rPr lang="en-US" sz="1700" dirty="0" smtClean="0"/>
              <a:t>.</a:t>
            </a:r>
          </a:p>
          <a:p>
            <a:r>
              <a:rPr lang="en-US" sz="1700" dirty="0"/>
              <a:t>Configure access control using the local database and AAA server</a:t>
            </a:r>
            <a:r>
              <a:rPr lang="en-US" sz="1700" dirty="0" smtClean="0"/>
              <a:t>.</a:t>
            </a:r>
          </a:p>
          <a:p>
            <a:r>
              <a:rPr lang="en-US" sz="1700" dirty="0"/>
              <a:t>Explain how the Cisco Modular Framework (MPF) is used to configure ASA policies.</a:t>
            </a:r>
            <a:endParaRPr lang="en-US" sz="1700" dirty="0" smtClean="0"/>
          </a:p>
        </p:txBody>
      </p:sp>
    </p:spTree>
    <p:extLst>
      <p:ext uri="{BB962C8B-B14F-4D97-AF65-F5344CB8AC3E}">
        <p14:creationId xmlns:p14="http://schemas.microsoft.com/office/powerpoint/2010/main" val="35046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9.2.1:</a:t>
            </a:r>
            <a:br>
              <a:rPr lang="en-US" sz="2800" dirty="0" smtClean="0"/>
            </a:br>
            <a:r>
              <a:rPr lang="en-US" sz="2800" dirty="0" smtClean="0"/>
              <a:t>The ASA Firewall Configuration</a:t>
            </a:r>
            <a:endParaRPr lang="en-US" sz="2800" dirty="0"/>
          </a:p>
        </p:txBody>
      </p:sp>
    </p:spTree>
    <p:extLst>
      <p:ext uri="{BB962C8B-B14F-4D97-AF65-F5344CB8AC3E}">
        <p14:creationId xmlns:p14="http://schemas.microsoft.com/office/powerpoint/2010/main" val="104652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Introduce Basic ASA Settings</a:t>
            </a:r>
          </a:p>
        </p:txBody>
      </p:sp>
      <p:sp>
        <p:nvSpPr>
          <p:cNvPr id="7" name="Text Placeholder 6"/>
          <p:cNvSpPr txBox="1">
            <a:spLocks/>
          </p:cNvSpPr>
          <p:nvPr/>
        </p:nvSpPr>
        <p:spPr>
          <a:xfrm>
            <a:off x="6722155" y="2262090"/>
            <a:ext cx="2421845" cy="40043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Base License Specifics</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269" y="1408526"/>
            <a:ext cx="6381223" cy="2107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1417" y="3624944"/>
            <a:ext cx="6287394" cy="2566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208430" y="4751101"/>
            <a:ext cx="2312987" cy="40043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Security Plus License Specifics</a:t>
            </a:r>
          </a:p>
        </p:txBody>
      </p:sp>
      <p:sp>
        <p:nvSpPr>
          <p:cNvPr id="2" name="TextBox 1"/>
          <p:cNvSpPr txBox="1"/>
          <p:nvPr/>
        </p:nvSpPr>
        <p:spPr>
          <a:xfrm>
            <a:off x="5721927" y="263236"/>
            <a:ext cx="3325091" cy="1384995"/>
          </a:xfrm>
          <a:prstGeom prst="rect">
            <a:avLst/>
          </a:prstGeom>
          <a:solidFill>
            <a:schemeClr val="bg1">
              <a:lumMod val="85000"/>
            </a:schemeClr>
          </a:solidFill>
        </p:spPr>
        <p:txBody>
          <a:bodyPr wrap="square" rtlCol="0">
            <a:spAutoFit/>
          </a:bodyPr>
          <a:lstStyle/>
          <a:p>
            <a:r>
              <a:rPr lang="en-US" sz="1400" dirty="0"/>
              <a:t>The ASA command line interface (CLI) is a proprietary OS, which has a similar look and feel to the router IOS. For example, the ASA CLI contains command prompts similar to that of a Cisco IOS router, as shown in Figure 1.</a:t>
            </a:r>
            <a:endParaRPr lang="en-US" sz="1400" dirty="0"/>
          </a:p>
        </p:txBody>
      </p:sp>
    </p:spTree>
    <p:extLst>
      <p:ext uri="{BB962C8B-B14F-4D97-AF65-F5344CB8AC3E}">
        <p14:creationId xmlns:p14="http://schemas.microsoft.com/office/powerpoint/2010/main" val="85273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Introduce Basic ASA </a:t>
            </a:r>
            <a:r>
              <a:rPr lang="en-US" sz="3200" dirty="0" smtClean="0"/>
              <a:t>Settings (Cont.)</a:t>
            </a:r>
            <a:endParaRPr lang="en-US" sz="3200" dirty="0"/>
          </a:p>
        </p:txBody>
      </p:sp>
      <p:sp>
        <p:nvSpPr>
          <p:cNvPr id="7" name="Text Placeholder 6"/>
          <p:cNvSpPr txBox="1">
            <a:spLocks/>
          </p:cNvSpPr>
          <p:nvPr/>
        </p:nvSpPr>
        <p:spPr>
          <a:xfrm>
            <a:off x="218394" y="936244"/>
            <a:ext cx="4593092" cy="40043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latin typeface="Courier New" panose="02070309020205020404" pitchFamily="49" charset="0"/>
                <a:cs typeface="Courier New" panose="02070309020205020404" pitchFamily="49" charset="0"/>
              </a:rPr>
              <a:t>show version </a:t>
            </a:r>
            <a:r>
              <a:rPr lang="en-US" sz="2000" dirty="0" smtClean="0"/>
              <a:t>Command Output</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712" y="1391101"/>
            <a:ext cx="7118577" cy="4818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725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ASA Default Configuration</a:t>
            </a:r>
          </a:p>
        </p:txBody>
      </p:sp>
      <p:sp>
        <p:nvSpPr>
          <p:cNvPr id="5" name="Text Placeholder 6"/>
          <p:cNvSpPr txBox="1">
            <a:spLocks/>
          </p:cNvSpPr>
          <p:nvPr/>
        </p:nvSpPr>
        <p:spPr>
          <a:xfrm>
            <a:off x="585651" y="2863396"/>
            <a:ext cx="3006635"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ASA 5505 Default Configuration Overview.</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7219" y="1089024"/>
            <a:ext cx="4552497" cy="5183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66007" y="3680772"/>
            <a:ext cx="3245922" cy="2308324"/>
          </a:xfrm>
          <a:prstGeom prst="rect">
            <a:avLst/>
          </a:prstGeom>
          <a:solidFill>
            <a:schemeClr val="bg1">
              <a:lumMod val="85000"/>
            </a:schemeClr>
          </a:solidFill>
        </p:spPr>
        <p:txBody>
          <a:bodyPr wrap="square" rtlCol="0">
            <a:spAutoFit/>
          </a:bodyPr>
          <a:lstStyle/>
          <a:p>
            <a:r>
              <a:rPr lang="en-US" sz="1600" dirty="0"/>
              <a:t>The ASA 5505 ships with a default configuration that, in most instances, is sufficient for a basic SOHO deployment.</a:t>
            </a:r>
          </a:p>
          <a:p>
            <a:r>
              <a:rPr lang="en-US" sz="1600" b="1" dirty="0"/>
              <a:t>Note</a:t>
            </a:r>
            <a:r>
              <a:rPr lang="en-US" sz="1600" dirty="0"/>
              <a:t>: The ASA can be restored to its factory default configuration by using the</a:t>
            </a:r>
            <a:r>
              <a:rPr lang="en-US" sz="1600" b="1" dirty="0"/>
              <a:t> configure factory-default </a:t>
            </a:r>
            <a:r>
              <a:rPr lang="en-US" sz="1600" dirty="0"/>
              <a:t>global configuration mode command</a:t>
            </a:r>
            <a:r>
              <a:rPr lang="en-US" sz="1600" dirty="0" smtClean="0"/>
              <a:t>.</a:t>
            </a:r>
            <a:endParaRPr lang="en-US" sz="1600" dirty="0"/>
          </a:p>
        </p:txBody>
      </p:sp>
    </p:spTree>
    <p:extLst>
      <p:ext uri="{BB962C8B-B14F-4D97-AF65-F5344CB8AC3E}">
        <p14:creationId xmlns:p14="http://schemas.microsoft.com/office/powerpoint/2010/main" val="124332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ASA Interactive Setup Initialization Wizard</a:t>
            </a:r>
          </a:p>
        </p:txBody>
      </p:sp>
      <p:sp>
        <p:nvSpPr>
          <p:cNvPr id="4" name="Text Placeholder 6"/>
          <p:cNvSpPr txBox="1">
            <a:spLocks/>
          </p:cNvSpPr>
          <p:nvPr/>
        </p:nvSpPr>
        <p:spPr>
          <a:xfrm>
            <a:off x="259080" y="1034923"/>
            <a:ext cx="7067006"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Entering the ASA 5505 Setup Initialization Wizard</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301" y="1486806"/>
            <a:ext cx="6467399" cy="4750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312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9.2.2:</a:t>
            </a:r>
            <a:br>
              <a:rPr lang="en-US" sz="2800" dirty="0" smtClean="0"/>
            </a:br>
            <a:r>
              <a:rPr lang="en-US" sz="2800" dirty="0" smtClean="0"/>
              <a:t>Configuring Management Settings and Services</a:t>
            </a:r>
            <a:endParaRPr lang="en-US" sz="2800" dirty="0"/>
          </a:p>
        </p:txBody>
      </p:sp>
    </p:spTree>
    <p:extLst>
      <p:ext uri="{BB962C8B-B14F-4D97-AF65-F5344CB8AC3E}">
        <p14:creationId xmlns:p14="http://schemas.microsoft.com/office/powerpoint/2010/main" val="135547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a:t>Enter Global Configuration Mode</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79" y="1467531"/>
            <a:ext cx="6493689" cy="4693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220979" y="1002713"/>
            <a:ext cx="6201591" cy="464818"/>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Entering Global Configuration Mode Example</a:t>
            </a:r>
          </a:p>
        </p:txBody>
      </p:sp>
      <p:sp>
        <p:nvSpPr>
          <p:cNvPr id="2" name="TextBox 1"/>
          <p:cNvSpPr txBox="1"/>
          <p:nvPr/>
        </p:nvSpPr>
        <p:spPr>
          <a:xfrm>
            <a:off x="6830291" y="332509"/>
            <a:ext cx="2147454" cy="5909310"/>
          </a:xfrm>
          <a:prstGeom prst="rect">
            <a:avLst/>
          </a:prstGeom>
          <a:solidFill>
            <a:schemeClr val="bg1">
              <a:lumMod val="85000"/>
            </a:schemeClr>
          </a:solidFill>
        </p:spPr>
        <p:txBody>
          <a:bodyPr wrap="square" rtlCol="0">
            <a:spAutoFit/>
          </a:bodyPr>
          <a:lstStyle/>
          <a:p>
            <a:r>
              <a:rPr lang="en-US" sz="1400" dirty="0"/>
              <a:t>The default ASA user prompt of</a:t>
            </a:r>
            <a:r>
              <a:rPr lang="en-US" sz="1400" b="1" dirty="0"/>
              <a:t> </a:t>
            </a:r>
            <a:r>
              <a:rPr lang="en-US" sz="1400" b="1" dirty="0" err="1"/>
              <a:t>ciscoasa</a:t>
            </a:r>
            <a:r>
              <a:rPr lang="en-US" sz="1400" b="1" dirty="0"/>
              <a:t>&gt; </a:t>
            </a:r>
            <a:r>
              <a:rPr lang="en-US" sz="1400" dirty="0"/>
              <a:t>is displayed when an ASA configuration is erased, the device is rebooted, and the user does not use the interactive setup wizard</a:t>
            </a:r>
            <a:r>
              <a:rPr lang="en-US" sz="1400" dirty="0" smtClean="0"/>
              <a:t>.</a:t>
            </a:r>
          </a:p>
          <a:p>
            <a:endParaRPr lang="en-US" sz="1400" dirty="0"/>
          </a:p>
          <a:p>
            <a:r>
              <a:rPr lang="en-US" sz="1400" dirty="0"/>
              <a:t>To enter privileged EXEC mode, use the</a:t>
            </a:r>
            <a:r>
              <a:rPr lang="en-US" sz="1400" b="1" dirty="0"/>
              <a:t> enable</a:t>
            </a:r>
            <a:r>
              <a:rPr lang="en-US" sz="1400" dirty="0"/>
              <a:t> user EXEC mode command. Initially, an ASA does not have a password configured; therefore when prompted, leave the enable password prompt blank and press </a:t>
            </a:r>
            <a:r>
              <a:rPr lang="en-US" sz="1400" b="1" dirty="0"/>
              <a:t>Enter</a:t>
            </a:r>
            <a:r>
              <a:rPr lang="en-US" sz="1400" dirty="0"/>
              <a:t>.</a:t>
            </a:r>
          </a:p>
          <a:p>
            <a:r>
              <a:rPr lang="en-US" sz="1400" dirty="0"/>
              <a:t>The ASA date and time should be set either manually or by using Network Time Protocol (NTP). To set the date and time, use the</a:t>
            </a:r>
            <a:r>
              <a:rPr lang="en-US" sz="1400" b="1" dirty="0"/>
              <a:t> clock set </a:t>
            </a:r>
            <a:r>
              <a:rPr lang="en-US" sz="1400" dirty="0"/>
              <a:t>privileged </a:t>
            </a:r>
            <a:r>
              <a:rPr lang="en-US" sz="1400" dirty="0" err="1" smtClean="0"/>
              <a:t>EXECcommand</a:t>
            </a:r>
            <a:endParaRPr lang="en-US" sz="1400" dirty="0"/>
          </a:p>
        </p:txBody>
      </p:sp>
    </p:spTree>
    <p:extLst>
      <p:ext uri="{BB962C8B-B14F-4D97-AF65-F5344CB8AC3E}">
        <p14:creationId xmlns:p14="http://schemas.microsoft.com/office/powerpoint/2010/main" val="193689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174124"/>
            <a:ext cx="8112125" cy="696192"/>
          </a:xfrm>
        </p:spPr>
        <p:txBody>
          <a:bodyPr/>
          <a:lstStyle/>
          <a:p>
            <a:r>
              <a:rPr lang="en-US" sz="4000" dirty="0" smtClean="0"/>
              <a:t>Section 9.1:</a:t>
            </a:r>
            <a:br>
              <a:rPr lang="en-US" sz="4000" dirty="0" smtClean="0"/>
            </a:br>
            <a:r>
              <a:rPr lang="en-US" sz="4000" dirty="0" smtClean="0"/>
              <a:t>Introduction to the ASA</a:t>
            </a:r>
            <a:endParaRPr lang="en-US" sz="4000" dirty="0"/>
          </a:p>
        </p:txBody>
      </p:sp>
      <p:sp>
        <p:nvSpPr>
          <p:cNvPr id="5" name="Text Placeholder 6"/>
          <p:cNvSpPr txBox="1">
            <a:spLocks/>
          </p:cNvSpPr>
          <p:nvPr/>
        </p:nvSpPr>
        <p:spPr>
          <a:xfrm>
            <a:off x="419100" y="3119628"/>
            <a:ext cx="8577072" cy="202387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Upon completion of this section, you should be able to:</a:t>
            </a:r>
          </a:p>
          <a:p>
            <a:r>
              <a:rPr lang="en-US" sz="1800" dirty="0"/>
              <a:t>Compare ASA solutions to other routing firewall technologies</a:t>
            </a:r>
            <a:r>
              <a:rPr lang="en-US" sz="1800" dirty="0" smtClean="0"/>
              <a:t>.</a:t>
            </a:r>
          </a:p>
          <a:p>
            <a:r>
              <a:rPr lang="en-US" sz="1800" dirty="0"/>
              <a:t>Explain ASA 5505 </a:t>
            </a:r>
            <a:r>
              <a:rPr lang="en-US" sz="1800" dirty="0" smtClean="0"/>
              <a:t>operation </a:t>
            </a:r>
            <a:r>
              <a:rPr lang="en-US" sz="1800" dirty="0"/>
              <a:t>with the default configuration.</a:t>
            </a:r>
          </a:p>
        </p:txBody>
      </p:sp>
      <p:sp>
        <p:nvSpPr>
          <p:cNvPr id="2" name="TextBox 1"/>
          <p:cNvSpPr txBox="1"/>
          <p:nvPr/>
        </p:nvSpPr>
        <p:spPr>
          <a:xfrm>
            <a:off x="637309" y="5143500"/>
            <a:ext cx="6096000" cy="646331"/>
          </a:xfrm>
          <a:prstGeom prst="rect">
            <a:avLst/>
          </a:prstGeom>
          <a:noFill/>
        </p:spPr>
        <p:txBody>
          <a:bodyPr wrap="square" rtlCol="0">
            <a:spAutoFit/>
          </a:bodyPr>
          <a:lstStyle/>
          <a:p>
            <a:r>
              <a:rPr lang="en-US" dirty="0"/>
              <a:t>Cisco provides two firewall solutions: the firewall-enabled ISR and the Cisco Adaptive Security Appliance (ASA).</a:t>
            </a:r>
            <a:endParaRPr lang="en-US" dirty="0"/>
          </a:p>
        </p:txBody>
      </p:sp>
    </p:spTree>
    <p:extLst>
      <p:ext uri="{BB962C8B-B14F-4D97-AF65-F5344CB8AC3E}">
        <p14:creationId xmlns:p14="http://schemas.microsoft.com/office/powerpoint/2010/main" val="307607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Configuring Basic Settings</a:t>
            </a:r>
          </a:p>
        </p:txBody>
      </p:sp>
      <p:sp>
        <p:nvSpPr>
          <p:cNvPr id="5" name="Text Placeholder 6"/>
          <p:cNvSpPr txBox="1">
            <a:spLocks/>
          </p:cNvSpPr>
          <p:nvPr/>
        </p:nvSpPr>
        <p:spPr>
          <a:xfrm>
            <a:off x="220979" y="1002713"/>
            <a:ext cx="5298077" cy="53416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ASA Basic Configuration Commands</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56" y="1447800"/>
            <a:ext cx="8387288" cy="483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985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Configuring Basic </a:t>
            </a:r>
            <a:r>
              <a:rPr lang="en-US" sz="3200" dirty="0" smtClean="0"/>
              <a:t>Settings (Cont.)</a:t>
            </a:r>
            <a:endParaRPr lang="en-US" sz="3200" dirty="0"/>
          </a:p>
        </p:txBody>
      </p:sp>
      <p:sp>
        <p:nvSpPr>
          <p:cNvPr id="5" name="Text Placeholder 6"/>
          <p:cNvSpPr txBox="1">
            <a:spLocks/>
          </p:cNvSpPr>
          <p:nvPr/>
        </p:nvSpPr>
        <p:spPr>
          <a:xfrm>
            <a:off x="5707375" y="2443704"/>
            <a:ext cx="3186249" cy="41451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Configuring Basic Settings</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79" y="1134103"/>
            <a:ext cx="5372100" cy="3033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8732" y="3482636"/>
            <a:ext cx="5380037" cy="2827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220979" y="4689049"/>
            <a:ext cx="3186249" cy="41451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Enabling AES Encryption Example</a:t>
            </a:r>
          </a:p>
        </p:txBody>
      </p:sp>
    </p:spTree>
    <p:extLst>
      <p:ext uri="{BB962C8B-B14F-4D97-AF65-F5344CB8AC3E}">
        <p14:creationId xmlns:p14="http://schemas.microsoft.com/office/powerpoint/2010/main" val="297287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2800" dirty="0"/>
              <a:t>Configuring Logical VLAN Interfaces</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 y="1157288"/>
            <a:ext cx="6180772" cy="2271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3406" y="3505881"/>
            <a:ext cx="5722937" cy="2827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6"/>
          <p:cNvSpPr txBox="1">
            <a:spLocks/>
          </p:cNvSpPr>
          <p:nvPr/>
        </p:nvSpPr>
        <p:spPr>
          <a:xfrm>
            <a:off x="133891" y="4586188"/>
            <a:ext cx="3186249" cy="66672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Configuring IP Addresses on VLAN Interfaces</a:t>
            </a:r>
          </a:p>
        </p:txBody>
      </p:sp>
      <p:sp>
        <p:nvSpPr>
          <p:cNvPr id="6" name="Text Placeholder 6"/>
          <p:cNvSpPr txBox="1">
            <a:spLocks/>
          </p:cNvSpPr>
          <p:nvPr/>
        </p:nvSpPr>
        <p:spPr>
          <a:xfrm>
            <a:off x="6399165" y="1958832"/>
            <a:ext cx="2700929" cy="668624"/>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Local VLAN Interface Commands</a:t>
            </a:r>
          </a:p>
        </p:txBody>
      </p:sp>
    </p:spTree>
    <p:extLst>
      <p:ext uri="{BB962C8B-B14F-4D97-AF65-F5344CB8AC3E}">
        <p14:creationId xmlns:p14="http://schemas.microsoft.com/office/powerpoint/2010/main" val="146735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2800" dirty="0"/>
              <a:t>Configuring Logical VLAN </a:t>
            </a:r>
            <a:r>
              <a:rPr lang="en-US" sz="2800" dirty="0" smtClean="0"/>
              <a:t>Interfaces (Cont.)</a:t>
            </a:r>
            <a:endParaRPr lang="en-US" sz="2800" dirty="0"/>
          </a:p>
        </p:txBody>
      </p:sp>
      <p:sp>
        <p:nvSpPr>
          <p:cNvPr id="6" name="Text Placeholder 6"/>
          <p:cNvSpPr txBox="1">
            <a:spLocks/>
          </p:cNvSpPr>
          <p:nvPr/>
        </p:nvSpPr>
        <p:spPr>
          <a:xfrm>
            <a:off x="281394" y="1131517"/>
            <a:ext cx="5063492" cy="33431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Configuring VLAN Interfaces Example</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94" y="1902392"/>
            <a:ext cx="8495184" cy="3053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953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Assigning Layer 2 Ports to VLANs</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89" y="1100365"/>
            <a:ext cx="6526775" cy="2579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6132" y="3767362"/>
            <a:ext cx="6526775" cy="2579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6666021" y="2062376"/>
            <a:ext cx="2434436" cy="654986"/>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Configuring Layer 2 Ports Example</a:t>
            </a:r>
          </a:p>
        </p:txBody>
      </p:sp>
      <p:sp>
        <p:nvSpPr>
          <p:cNvPr id="8" name="Text Placeholder 6"/>
          <p:cNvSpPr txBox="1">
            <a:spLocks/>
          </p:cNvSpPr>
          <p:nvPr/>
        </p:nvSpPr>
        <p:spPr>
          <a:xfrm>
            <a:off x="-1" y="4729373"/>
            <a:ext cx="2677887" cy="654986"/>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Verifying VLAN Port Assignment Example</a:t>
            </a:r>
          </a:p>
        </p:txBody>
      </p:sp>
    </p:spTree>
    <p:extLst>
      <p:ext uri="{BB962C8B-B14F-4D97-AF65-F5344CB8AC3E}">
        <p14:creationId xmlns:p14="http://schemas.microsoft.com/office/powerpoint/2010/main" val="62628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Assigning Layer 2 Ports to </a:t>
            </a:r>
            <a:r>
              <a:rPr lang="en-US" sz="2800" dirty="0" smtClean="0"/>
              <a:t>VLANs (Cont.)</a:t>
            </a:r>
            <a:endParaRPr lang="en-US" sz="2800" dirty="0"/>
          </a:p>
        </p:txBody>
      </p:sp>
      <p:pic>
        <p:nvPicPr>
          <p:cNvPr id="225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60" y="1153092"/>
            <a:ext cx="6255587" cy="2471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7644" y="3820940"/>
            <a:ext cx="6255587" cy="2471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204560" y="4729373"/>
            <a:ext cx="2473326" cy="654986"/>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Verifying IP Addresses Example</a:t>
            </a:r>
          </a:p>
        </p:txBody>
      </p:sp>
      <p:sp>
        <p:nvSpPr>
          <p:cNvPr id="8" name="Text Placeholder 6"/>
          <p:cNvSpPr txBox="1">
            <a:spLocks/>
          </p:cNvSpPr>
          <p:nvPr/>
        </p:nvSpPr>
        <p:spPr>
          <a:xfrm>
            <a:off x="6460147" y="2061524"/>
            <a:ext cx="2677887" cy="654986"/>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Verifying Interfaces Example</a:t>
            </a:r>
          </a:p>
        </p:txBody>
      </p:sp>
    </p:spTree>
    <p:extLst>
      <p:ext uri="{BB962C8B-B14F-4D97-AF65-F5344CB8AC3E}">
        <p14:creationId xmlns:p14="http://schemas.microsoft.com/office/powerpoint/2010/main" val="246370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2800" dirty="0"/>
              <a:t>Configuring a Default Static Route</a:t>
            </a: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00" y="1730375"/>
            <a:ext cx="8569001" cy="3157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446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2800" dirty="0"/>
              <a:t>Configuring Remote Access Services</a:t>
            </a:r>
            <a:endParaRPr lang="en-US" sz="2800" dirty="0">
              <a:solidFill>
                <a:srgbClr val="FF0000"/>
              </a:solidFill>
            </a:endParaRP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98" y="1369569"/>
            <a:ext cx="6618287" cy="2947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250597" y="4337491"/>
            <a:ext cx="5252345" cy="654986"/>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Telnet Configuration Commands Example</a:t>
            </a:r>
          </a:p>
        </p:txBody>
      </p:sp>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998" y="4702630"/>
            <a:ext cx="6541887" cy="1665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250597" y="1042076"/>
            <a:ext cx="5252345" cy="654986"/>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Telnet Configuration Commands</a:t>
            </a:r>
          </a:p>
        </p:txBody>
      </p:sp>
    </p:spTree>
    <p:extLst>
      <p:ext uri="{BB962C8B-B14F-4D97-AF65-F5344CB8AC3E}">
        <p14:creationId xmlns:p14="http://schemas.microsoft.com/office/powerpoint/2010/main" val="359594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2800" dirty="0"/>
              <a:t>Configuring Remote Access </a:t>
            </a:r>
            <a:r>
              <a:rPr lang="en-US" sz="2800" dirty="0" smtClean="0"/>
              <a:t>Services (Cont.)</a:t>
            </a:r>
            <a:endParaRPr lang="en-US" sz="2800" dirty="0">
              <a:solidFill>
                <a:srgbClr val="FF0000"/>
              </a:solidFill>
            </a:endParaRPr>
          </a:p>
        </p:txBody>
      </p:sp>
      <p:sp>
        <p:nvSpPr>
          <p:cNvPr id="7" name="Text Placeholder 6"/>
          <p:cNvSpPr txBox="1">
            <a:spLocks/>
          </p:cNvSpPr>
          <p:nvPr/>
        </p:nvSpPr>
        <p:spPr>
          <a:xfrm>
            <a:off x="5212443" y="1991532"/>
            <a:ext cx="3788001" cy="48008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SSH Configuration Commands</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536" y="977684"/>
            <a:ext cx="4900257" cy="3365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143" y="3371739"/>
            <a:ext cx="4341360" cy="2956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6"/>
          <p:cNvSpPr txBox="1">
            <a:spLocks/>
          </p:cNvSpPr>
          <p:nvPr/>
        </p:nvSpPr>
        <p:spPr>
          <a:xfrm>
            <a:off x="258535" y="4991010"/>
            <a:ext cx="4204608" cy="48008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Configuring SSH Access Example</a:t>
            </a:r>
          </a:p>
        </p:txBody>
      </p:sp>
    </p:spTree>
    <p:extLst>
      <p:ext uri="{BB962C8B-B14F-4D97-AF65-F5344CB8AC3E}">
        <p14:creationId xmlns:p14="http://schemas.microsoft.com/office/powerpoint/2010/main" val="358393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Configuring Network Time Protocol Services</a:t>
            </a: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05" y="1584561"/>
            <a:ext cx="8090482" cy="2377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302305" y="1104481"/>
            <a:ext cx="4204608" cy="48008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NTP Authentication Commands</a:t>
            </a:r>
          </a:p>
        </p:txBody>
      </p:sp>
      <p:sp>
        <p:nvSpPr>
          <p:cNvPr id="5" name="Text Placeholder 6"/>
          <p:cNvSpPr txBox="1">
            <a:spLocks/>
          </p:cNvSpPr>
          <p:nvPr/>
        </p:nvSpPr>
        <p:spPr>
          <a:xfrm>
            <a:off x="302305" y="4098060"/>
            <a:ext cx="4204608" cy="48008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Configuring NTP Example</a:t>
            </a:r>
          </a:p>
        </p:txBody>
      </p:sp>
      <p:pic>
        <p:nvPicPr>
          <p:cNvPr id="266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305" y="4578141"/>
            <a:ext cx="7755887" cy="1746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256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9.1.1:</a:t>
            </a:r>
            <a:br>
              <a:rPr lang="en-US" sz="2800" dirty="0" smtClean="0"/>
            </a:br>
            <a:r>
              <a:rPr lang="en-US" sz="2800" dirty="0" smtClean="0"/>
              <a:t>ASA Solutions</a:t>
            </a:r>
            <a:endParaRPr lang="en-US" sz="2800" dirty="0"/>
          </a:p>
        </p:txBody>
      </p:sp>
    </p:spTree>
    <p:extLst>
      <p:ext uri="{BB962C8B-B14F-4D97-AF65-F5344CB8AC3E}">
        <p14:creationId xmlns:p14="http://schemas.microsoft.com/office/powerpoint/2010/main" val="256029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Configuring DHCP Services</a:t>
            </a: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571" y="1431926"/>
            <a:ext cx="6402520" cy="2833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302305" y="1104481"/>
            <a:ext cx="4204608" cy="48008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DHCP Server Commands</a:t>
            </a:r>
          </a:p>
        </p:txBody>
      </p:sp>
      <p:pic>
        <p:nvPicPr>
          <p:cNvPr id="276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305" y="4604884"/>
            <a:ext cx="7597489" cy="1752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302305" y="4265857"/>
            <a:ext cx="4204608" cy="48008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Configuring DHCP Server Example</a:t>
            </a:r>
          </a:p>
        </p:txBody>
      </p:sp>
    </p:spTree>
    <p:extLst>
      <p:ext uri="{BB962C8B-B14F-4D97-AF65-F5344CB8AC3E}">
        <p14:creationId xmlns:p14="http://schemas.microsoft.com/office/powerpoint/2010/main" val="179957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9.2.3:</a:t>
            </a:r>
            <a:br>
              <a:rPr lang="en-US" sz="2800" dirty="0" smtClean="0"/>
            </a:br>
            <a:r>
              <a:rPr lang="en-US" sz="2800" dirty="0" smtClean="0"/>
              <a:t>Object Groups</a:t>
            </a:r>
            <a:endParaRPr lang="en-US" sz="2800" dirty="0"/>
          </a:p>
        </p:txBody>
      </p:sp>
    </p:spTree>
    <p:extLst>
      <p:ext uri="{BB962C8B-B14F-4D97-AF65-F5344CB8AC3E}">
        <p14:creationId xmlns:p14="http://schemas.microsoft.com/office/powerpoint/2010/main" val="201056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2800" dirty="0"/>
              <a:t>Introduction to Objects and Object Groups</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44" y="1619255"/>
            <a:ext cx="8630513" cy="3834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345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2800" dirty="0"/>
              <a:t>Configuring Network Objects</a:t>
            </a: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41" y="1513567"/>
            <a:ext cx="5610775" cy="1188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256041" y="1098568"/>
            <a:ext cx="4204608" cy="48008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Network Object Commands</a:t>
            </a:r>
          </a:p>
        </p:txBody>
      </p:sp>
      <p:pic>
        <p:nvPicPr>
          <p:cNvPr id="296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41" y="3448838"/>
            <a:ext cx="5610775" cy="286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256041" y="3037335"/>
            <a:ext cx="5654902" cy="48008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Configuring a Network Object Example</a:t>
            </a:r>
          </a:p>
        </p:txBody>
      </p:sp>
      <p:sp>
        <p:nvSpPr>
          <p:cNvPr id="2" name="TextBox 1"/>
          <p:cNvSpPr txBox="1"/>
          <p:nvPr/>
        </p:nvSpPr>
        <p:spPr>
          <a:xfrm>
            <a:off x="5910943" y="83111"/>
            <a:ext cx="3136075" cy="6340197"/>
          </a:xfrm>
          <a:prstGeom prst="rect">
            <a:avLst/>
          </a:prstGeom>
          <a:solidFill>
            <a:schemeClr val="bg1">
              <a:lumMod val="85000"/>
            </a:schemeClr>
          </a:solidFill>
        </p:spPr>
        <p:txBody>
          <a:bodyPr wrap="square" rtlCol="0">
            <a:spAutoFit/>
          </a:bodyPr>
          <a:lstStyle/>
          <a:p>
            <a:r>
              <a:rPr lang="en-US" sz="1400" dirty="0"/>
              <a:t>The ASA supports objects and object groups, as shown in the output in the figure.</a:t>
            </a:r>
          </a:p>
          <a:p>
            <a:endParaRPr lang="en-US" sz="1400" dirty="0" smtClean="0"/>
          </a:p>
          <a:p>
            <a:r>
              <a:rPr lang="en-US" sz="1400" dirty="0" smtClean="0"/>
              <a:t>Objects </a:t>
            </a:r>
            <a:r>
              <a:rPr lang="en-US" sz="1400" dirty="0"/>
              <a:t>are created and used by the ASA in place of an inline IP address in any given configuration. An object can be defined with a particular IP address, an entire subnet, a range of addresses, a protocol, or a specific port or range of ports. The object can then be re-used in several configurations.</a:t>
            </a:r>
          </a:p>
          <a:p>
            <a:endParaRPr lang="en-US" sz="1400" dirty="0" smtClean="0"/>
          </a:p>
          <a:p>
            <a:r>
              <a:rPr lang="en-US" sz="1400" dirty="0" smtClean="0"/>
              <a:t>The </a:t>
            </a:r>
            <a:r>
              <a:rPr lang="en-US" sz="1400" dirty="0"/>
              <a:t>advantage is that when an object is modified, the change is automatically applied to all rules that use the specified object. Therefore, objects make it easy to maintain configurations</a:t>
            </a:r>
            <a:r>
              <a:rPr lang="en-US" sz="1400" dirty="0" smtClean="0"/>
              <a:t>.</a:t>
            </a:r>
          </a:p>
          <a:p>
            <a:endParaRPr lang="en-US" sz="1400" dirty="0"/>
          </a:p>
          <a:p>
            <a:r>
              <a:rPr lang="en-US" sz="1400" dirty="0"/>
              <a:t>A network object name can contain only one IP address and mask pair. Therefore, there can only be one statement in the network object. Entering a second IP address/mask pair replaces the existing configuration.</a:t>
            </a:r>
          </a:p>
        </p:txBody>
      </p:sp>
    </p:spTree>
    <p:extLst>
      <p:ext uri="{BB962C8B-B14F-4D97-AF65-F5344CB8AC3E}">
        <p14:creationId xmlns:p14="http://schemas.microsoft.com/office/powerpoint/2010/main" val="394919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Configuring Service Objects</a:t>
            </a:r>
          </a:p>
        </p:txBody>
      </p:sp>
      <p:sp>
        <p:nvSpPr>
          <p:cNvPr id="4" name="Text Placeholder 6"/>
          <p:cNvSpPr txBox="1">
            <a:spLocks/>
          </p:cNvSpPr>
          <p:nvPr/>
        </p:nvSpPr>
        <p:spPr>
          <a:xfrm>
            <a:off x="256041" y="1099678"/>
            <a:ext cx="4204608" cy="48008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Service Object Options Example</a:t>
            </a: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46" y="1514443"/>
            <a:ext cx="6413953" cy="4803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802583" y="1777382"/>
            <a:ext cx="2230581" cy="4278094"/>
          </a:xfrm>
          <a:prstGeom prst="rect">
            <a:avLst/>
          </a:prstGeom>
          <a:solidFill>
            <a:schemeClr val="bg1">
              <a:lumMod val="85000"/>
            </a:schemeClr>
          </a:solidFill>
        </p:spPr>
        <p:txBody>
          <a:bodyPr wrap="square" rtlCol="0">
            <a:spAutoFit/>
          </a:bodyPr>
          <a:lstStyle/>
          <a:p>
            <a:r>
              <a:rPr lang="en-US" sz="1600" dirty="0"/>
              <a:t>To create a service object, use the</a:t>
            </a:r>
            <a:r>
              <a:rPr lang="en-US" sz="1600" b="1" dirty="0"/>
              <a:t> object service </a:t>
            </a:r>
            <a:r>
              <a:rPr lang="en-US" sz="1600" i="1" dirty="0"/>
              <a:t>object-name </a:t>
            </a:r>
            <a:r>
              <a:rPr lang="en-US" sz="1600" dirty="0"/>
              <a:t>global configuration mode command. The prompt changes to service object configuration mode. The service object can contain a protocol, ICMP, ICMPv6, TCP, or UDP port (or port ranges</a:t>
            </a:r>
            <a:r>
              <a:rPr lang="en-US" sz="1600" dirty="0" smtClean="0"/>
              <a:t>).</a:t>
            </a:r>
          </a:p>
          <a:p>
            <a:endParaRPr lang="en-US" sz="1600" dirty="0"/>
          </a:p>
          <a:p>
            <a:r>
              <a:rPr lang="fr-FR" sz="1600" dirty="0"/>
              <a:t>Figure 1 displays service options </a:t>
            </a:r>
            <a:r>
              <a:rPr lang="fr-FR" sz="1600" dirty="0" err="1"/>
              <a:t>available</a:t>
            </a:r>
            <a:r>
              <a:rPr lang="fr-FR" sz="1600" dirty="0"/>
              <a:t>.</a:t>
            </a:r>
            <a:endParaRPr lang="en-US" sz="1600" dirty="0"/>
          </a:p>
        </p:txBody>
      </p:sp>
    </p:spTree>
    <p:extLst>
      <p:ext uri="{BB962C8B-B14F-4D97-AF65-F5344CB8AC3E}">
        <p14:creationId xmlns:p14="http://schemas.microsoft.com/office/powerpoint/2010/main" val="241908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Configuring Service </a:t>
            </a:r>
            <a:r>
              <a:rPr lang="en-US" sz="2800" dirty="0" smtClean="0"/>
              <a:t>Objects (Cont.)</a:t>
            </a:r>
            <a:endParaRPr lang="en-US" sz="2800" dirty="0"/>
          </a:p>
        </p:txBody>
      </p:sp>
      <p:sp>
        <p:nvSpPr>
          <p:cNvPr id="4" name="Text Placeholder 6"/>
          <p:cNvSpPr txBox="1">
            <a:spLocks/>
          </p:cNvSpPr>
          <p:nvPr/>
        </p:nvSpPr>
        <p:spPr>
          <a:xfrm>
            <a:off x="256040" y="1045248"/>
            <a:ext cx="4773159" cy="48008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Common Service Object Commands</a:t>
            </a: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678" y="1627822"/>
            <a:ext cx="5597502" cy="2001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43" y="4495801"/>
            <a:ext cx="7519612" cy="1777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332243" y="4015720"/>
            <a:ext cx="4773159" cy="48008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Configuring a Service Object Example</a:t>
            </a:r>
          </a:p>
        </p:txBody>
      </p:sp>
      <p:sp>
        <p:nvSpPr>
          <p:cNvPr id="2" name="TextBox 1"/>
          <p:cNvSpPr txBox="1"/>
          <p:nvPr/>
        </p:nvSpPr>
        <p:spPr>
          <a:xfrm>
            <a:off x="6632655" y="3682281"/>
            <a:ext cx="2438400" cy="2462213"/>
          </a:xfrm>
          <a:prstGeom prst="rect">
            <a:avLst/>
          </a:prstGeom>
          <a:solidFill>
            <a:schemeClr val="bg1">
              <a:lumMod val="85000"/>
            </a:schemeClr>
          </a:solidFill>
        </p:spPr>
        <p:txBody>
          <a:bodyPr wrap="square" rtlCol="0">
            <a:spAutoFit/>
          </a:bodyPr>
          <a:lstStyle/>
          <a:p>
            <a:r>
              <a:rPr lang="en-US" sz="1400" dirty="0"/>
              <a:t>Figure 3 displays a sample service object configuration. A service object name can only be associated with one protocol and port (or ports). If an existing service object is configured with a different protocol and port, the new configuration replaces the existing protocol and port with the new ones.</a:t>
            </a:r>
            <a:endParaRPr lang="en-US" sz="1400" dirty="0"/>
          </a:p>
        </p:txBody>
      </p:sp>
    </p:spTree>
    <p:extLst>
      <p:ext uri="{BB962C8B-B14F-4D97-AF65-F5344CB8AC3E}">
        <p14:creationId xmlns:p14="http://schemas.microsoft.com/office/powerpoint/2010/main" val="1903260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Object Groups</a:t>
            </a: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490" y="1072097"/>
            <a:ext cx="5059882" cy="5101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999018" y="2452255"/>
            <a:ext cx="2819545" cy="3416320"/>
          </a:xfrm>
          <a:prstGeom prst="rect">
            <a:avLst/>
          </a:prstGeom>
          <a:solidFill>
            <a:schemeClr val="bg1">
              <a:lumMod val="85000"/>
            </a:schemeClr>
          </a:solidFill>
        </p:spPr>
        <p:txBody>
          <a:bodyPr wrap="square" rtlCol="0">
            <a:spAutoFit/>
          </a:bodyPr>
          <a:lstStyle/>
          <a:p>
            <a:r>
              <a:rPr lang="en-US" dirty="0"/>
              <a:t>Objects can be grouped together to create an object group. By grouping like objects together, an object group can be used in an access control entry (ACE) instead of having to enter an ACE for each object separately.</a:t>
            </a:r>
          </a:p>
          <a:p>
            <a:r>
              <a:rPr lang="en-US" dirty="0"/>
              <a:t>The ASA supports various types of object groups as described in the figure</a:t>
            </a:r>
            <a:r>
              <a:rPr lang="en-US" dirty="0" smtClean="0"/>
              <a:t>.</a:t>
            </a:r>
            <a:endParaRPr lang="en-US" dirty="0"/>
          </a:p>
        </p:txBody>
      </p:sp>
    </p:spTree>
    <p:extLst>
      <p:ext uri="{BB962C8B-B14F-4D97-AF65-F5344CB8AC3E}">
        <p14:creationId xmlns:p14="http://schemas.microsoft.com/office/powerpoint/2010/main" val="163103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Configuring Common Object Groups</a:t>
            </a:r>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8" y="1020536"/>
            <a:ext cx="5380037" cy="2705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5264" y="3603625"/>
            <a:ext cx="5372100" cy="2697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6"/>
          <p:cNvSpPr txBox="1">
            <a:spLocks/>
          </p:cNvSpPr>
          <p:nvPr/>
        </p:nvSpPr>
        <p:spPr>
          <a:xfrm>
            <a:off x="5742443" y="2018747"/>
            <a:ext cx="3104921" cy="708679"/>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Network Object Group Example</a:t>
            </a:r>
          </a:p>
        </p:txBody>
      </p:sp>
      <p:sp>
        <p:nvSpPr>
          <p:cNvPr id="6" name="Text Placeholder 6"/>
          <p:cNvSpPr txBox="1">
            <a:spLocks/>
          </p:cNvSpPr>
          <p:nvPr/>
        </p:nvSpPr>
        <p:spPr>
          <a:xfrm>
            <a:off x="280988" y="4597867"/>
            <a:ext cx="3104921" cy="708679"/>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ICMP-type Object Group Example</a:t>
            </a:r>
          </a:p>
        </p:txBody>
      </p:sp>
    </p:spTree>
    <p:extLst>
      <p:ext uri="{BB962C8B-B14F-4D97-AF65-F5344CB8AC3E}">
        <p14:creationId xmlns:p14="http://schemas.microsoft.com/office/powerpoint/2010/main" val="124687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Configuring Common Object </a:t>
            </a:r>
            <a:r>
              <a:rPr lang="en-US" sz="2800" dirty="0" smtClean="0"/>
              <a:t>Groups (Cont.)</a:t>
            </a:r>
            <a:endParaRPr lang="en-US" sz="2800" dirty="0"/>
          </a:p>
        </p:txBody>
      </p:sp>
      <p:sp>
        <p:nvSpPr>
          <p:cNvPr id="5" name="Text Placeholder 6"/>
          <p:cNvSpPr txBox="1">
            <a:spLocks/>
          </p:cNvSpPr>
          <p:nvPr/>
        </p:nvSpPr>
        <p:spPr>
          <a:xfrm>
            <a:off x="280987" y="1093462"/>
            <a:ext cx="4388984" cy="47408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Services Object Group Example</a:t>
            </a: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49" y="1567543"/>
            <a:ext cx="8390827" cy="4212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434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Configuring Common Object </a:t>
            </a:r>
            <a:r>
              <a:rPr lang="en-US" sz="2800" dirty="0" smtClean="0"/>
              <a:t>Groups (Cont.)</a:t>
            </a:r>
            <a:endParaRPr lang="en-US" sz="2800" dirty="0"/>
          </a:p>
        </p:txBody>
      </p:sp>
      <p:sp>
        <p:nvSpPr>
          <p:cNvPr id="5" name="Text Placeholder 6"/>
          <p:cNvSpPr txBox="1">
            <a:spLocks/>
          </p:cNvSpPr>
          <p:nvPr/>
        </p:nvSpPr>
        <p:spPr>
          <a:xfrm>
            <a:off x="280987" y="1093462"/>
            <a:ext cx="4388984" cy="47408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Services Object Group Example</a:t>
            </a: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49" y="1567543"/>
            <a:ext cx="8390827" cy="4212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08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ASA Firewall Models</a:t>
            </a:r>
            <a:endParaRPr lang="en-US" sz="3200" dirty="0"/>
          </a:p>
        </p:txBody>
      </p:sp>
      <p:sp>
        <p:nvSpPr>
          <p:cNvPr id="5" name="Text Placeholder 6"/>
          <p:cNvSpPr txBox="1">
            <a:spLocks/>
          </p:cNvSpPr>
          <p:nvPr/>
        </p:nvSpPr>
        <p:spPr>
          <a:xfrm>
            <a:off x="274047" y="1048295"/>
            <a:ext cx="8314781" cy="41039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Small Office and Branch Office ASA Models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855" y="1502229"/>
            <a:ext cx="6598100" cy="4767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887375" y="263237"/>
            <a:ext cx="2131934" cy="6001643"/>
          </a:xfrm>
          <a:prstGeom prst="rect">
            <a:avLst/>
          </a:prstGeom>
          <a:solidFill>
            <a:schemeClr val="bg1">
              <a:lumMod val="85000"/>
            </a:schemeClr>
          </a:solidFill>
        </p:spPr>
        <p:txBody>
          <a:bodyPr wrap="square" rtlCol="0">
            <a:spAutoFit/>
          </a:bodyPr>
          <a:lstStyle/>
          <a:p>
            <a:r>
              <a:rPr lang="en-US" sz="1600" dirty="0"/>
              <a:t>An IOS router firewall solution is appropriate for small branch deployments and for administrators who are experienced with Cisco IOS. However, an IOS firewall solution does not scale well and typically cannot meet the needs of a large enterprise.</a:t>
            </a:r>
            <a:endParaRPr lang="en-US" sz="1600" dirty="0"/>
          </a:p>
          <a:p>
            <a:endParaRPr lang="en-US" sz="1600" dirty="0"/>
          </a:p>
          <a:p>
            <a:r>
              <a:rPr lang="en-US" sz="1600" dirty="0" smtClean="0"/>
              <a:t>The </a:t>
            </a:r>
            <a:r>
              <a:rPr lang="en-US" sz="1600" dirty="0"/>
              <a:t>choice of ASA model depends on an organization’s requirements, such as maximum throughput, maximum connections per second, and budget.</a:t>
            </a:r>
            <a:endParaRPr lang="en-US" sz="1600" dirty="0"/>
          </a:p>
        </p:txBody>
      </p:sp>
    </p:spTree>
    <p:extLst>
      <p:ext uri="{BB962C8B-B14F-4D97-AF65-F5344CB8AC3E}">
        <p14:creationId xmlns:p14="http://schemas.microsoft.com/office/powerpoint/2010/main" val="92565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9.2.4:</a:t>
            </a:r>
            <a:br>
              <a:rPr lang="en-US" sz="2800" dirty="0" smtClean="0"/>
            </a:br>
            <a:r>
              <a:rPr lang="en-US" sz="2800" dirty="0" smtClean="0"/>
              <a:t>ACLS</a:t>
            </a:r>
            <a:endParaRPr lang="en-US" sz="2800" dirty="0"/>
          </a:p>
        </p:txBody>
      </p:sp>
      <p:sp>
        <p:nvSpPr>
          <p:cNvPr id="2" name="TextBox 1"/>
          <p:cNvSpPr txBox="1"/>
          <p:nvPr/>
        </p:nvSpPr>
        <p:spPr>
          <a:xfrm>
            <a:off x="983533" y="678873"/>
            <a:ext cx="7024522" cy="2308324"/>
          </a:xfrm>
          <a:prstGeom prst="rect">
            <a:avLst/>
          </a:prstGeom>
          <a:solidFill>
            <a:schemeClr val="bg1">
              <a:lumMod val="85000"/>
            </a:schemeClr>
          </a:solidFill>
        </p:spPr>
        <p:txBody>
          <a:bodyPr wrap="square" rtlCol="0">
            <a:spAutoFit/>
          </a:bodyPr>
          <a:lstStyle/>
          <a:p>
            <a:r>
              <a:rPr lang="en-US" dirty="0"/>
              <a:t>The Cisco ASA 5505 provides basic traffic filtering capabilities with ACLs. ACLs control access in a network by preventing defined traffic from entering or exiting.</a:t>
            </a:r>
          </a:p>
          <a:p>
            <a:r>
              <a:rPr lang="en-US" dirty="0"/>
              <a:t>There are many similarities between ASA ACLs and IOS ACLs. For example, both are made up of ACEs, processed sequentially from the top down, and there is an implicit</a:t>
            </a:r>
            <a:r>
              <a:rPr lang="en-US" b="1" dirty="0"/>
              <a:t> deny any </a:t>
            </a:r>
            <a:r>
              <a:rPr lang="en-US" dirty="0"/>
              <a:t>at the bottom. Additionally, the rule of only one ACL per interface, per protocol, per direction, still applies</a:t>
            </a:r>
            <a:r>
              <a:rPr lang="en-US" dirty="0" smtClean="0"/>
              <a:t>.</a:t>
            </a:r>
            <a:endParaRPr lang="en-US" dirty="0"/>
          </a:p>
        </p:txBody>
      </p:sp>
    </p:spTree>
    <p:extLst>
      <p:ext uri="{BB962C8B-B14F-4D97-AF65-F5344CB8AC3E}">
        <p14:creationId xmlns:p14="http://schemas.microsoft.com/office/powerpoint/2010/main" val="224829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ASA ACLs</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329" y="952495"/>
            <a:ext cx="5613346" cy="3488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8587" y="3771896"/>
            <a:ext cx="5651886" cy="2509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6020875" y="1801034"/>
            <a:ext cx="2970725" cy="735337"/>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ASA ACL and IOS ACL Similarities</a:t>
            </a:r>
          </a:p>
        </p:txBody>
      </p:sp>
      <p:sp>
        <p:nvSpPr>
          <p:cNvPr id="7" name="Text Placeholder 6"/>
          <p:cNvSpPr txBox="1">
            <a:spLocks/>
          </p:cNvSpPr>
          <p:nvPr/>
        </p:nvSpPr>
        <p:spPr>
          <a:xfrm>
            <a:off x="270329" y="4658808"/>
            <a:ext cx="2970725" cy="735337"/>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ASA ACL and IOS ACL Similarities</a:t>
            </a:r>
          </a:p>
        </p:txBody>
      </p:sp>
    </p:spTree>
    <p:extLst>
      <p:ext uri="{BB962C8B-B14F-4D97-AF65-F5344CB8AC3E}">
        <p14:creationId xmlns:p14="http://schemas.microsoft.com/office/powerpoint/2010/main" val="389908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Types of ASA ACL Filtering</a:t>
            </a: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18" y="1133021"/>
            <a:ext cx="5439705" cy="2491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193" y="3788229"/>
            <a:ext cx="5416831" cy="2491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6"/>
          <p:cNvSpPr txBox="1">
            <a:spLocks/>
          </p:cNvSpPr>
          <p:nvPr/>
        </p:nvSpPr>
        <p:spPr>
          <a:xfrm>
            <a:off x="270329" y="4658808"/>
            <a:ext cx="2970725" cy="735337"/>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Lower Levels Denied To Higher Levels</a:t>
            </a:r>
          </a:p>
        </p:txBody>
      </p:sp>
      <p:sp>
        <p:nvSpPr>
          <p:cNvPr id="6" name="Text Placeholder 6"/>
          <p:cNvSpPr txBox="1">
            <a:spLocks/>
          </p:cNvSpPr>
          <p:nvPr/>
        </p:nvSpPr>
        <p:spPr>
          <a:xfrm>
            <a:off x="3383193" y="942755"/>
            <a:ext cx="2970725" cy="735337"/>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Higher Levels Allowed To Lower Levels</a:t>
            </a:r>
          </a:p>
        </p:txBody>
      </p:sp>
      <p:sp>
        <p:nvSpPr>
          <p:cNvPr id="2" name="TextBox 1"/>
          <p:cNvSpPr txBox="1"/>
          <p:nvPr/>
        </p:nvSpPr>
        <p:spPr>
          <a:xfrm>
            <a:off x="6324283" y="382599"/>
            <a:ext cx="2523915" cy="3323987"/>
          </a:xfrm>
          <a:prstGeom prst="rect">
            <a:avLst/>
          </a:prstGeom>
          <a:solidFill>
            <a:schemeClr val="bg1">
              <a:lumMod val="85000"/>
            </a:schemeClr>
          </a:solidFill>
        </p:spPr>
        <p:txBody>
          <a:bodyPr wrap="square" rtlCol="0">
            <a:spAutoFit/>
          </a:bodyPr>
          <a:lstStyle/>
          <a:p>
            <a:r>
              <a:rPr lang="en-US" sz="1400" dirty="0"/>
              <a:t>ASA devices differ from their router counterparts because of interface security levels. By default, security levels apply access control without an ACL configured. For instance, traffic from a more secure interface, such as security level 100, is allowed to access less secure interfaces, such as level 0. Traffic from a less secure interface is blocked from accessing more secure interfaces.</a:t>
            </a:r>
            <a:endParaRPr lang="en-US" sz="1400" dirty="0"/>
          </a:p>
        </p:txBody>
      </p:sp>
    </p:spTree>
    <p:extLst>
      <p:ext uri="{BB962C8B-B14F-4D97-AF65-F5344CB8AC3E}">
        <p14:creationId xmlns:p14="http://schemas.microsoft.com/office/powerpoint/2010/main" val="136759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6"/>
          <p:cNvSpPr txBox="1">
            <a:spLocks/>
          </p:cNvSpPr>
          <p:nvPr/>
        </p:nvSpPr>
        <p:spPr>
          <a:xfrm>
            <a:off x="7326083" y="4063544"/>
            <a:ext cx="1872342" cy="68126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Standard ACL Example</a:t>
            </a:r>
          </a:p>
        </p:txBody>
      </p:sp>
      <p:sp>
        <p:nvSpPr>
          <p:cNvPr id="12" name="Title 11"/>
          <p:cNvSpPr>
            <a:spLocks noGrp="1"/>
          </p:cNvSpPr>
          <p:nvPr>
            <p:ph type="title"/>
          </p:nvPr>
        </p:nvSpPr>
        <p:spPr>
          <a:xfrm>
            <a:off x="229702" y="104555"/>
            <a:ext cx="8588861" cy="838200"/>
          </a:xfrm>
        </p:spPr>
        <p:txBody>
          <a:bodyPr/>
          <a:lstStyle/>
          <a:p>
            <a:r>
              <a:rPr lang="en-US" sz="2800" dirty="0"/>
              <a:t>Types of ASA </a:t>
            </a:r>
            <a:r>
              <a:rPr lang="en-US" sz="2800" dirty="0" smtClean="0"/>
              <a:t>ACLs</a:t>
            </a:r>
            <a:endParaRPr lang="en-US" sz="2800" dirty="0"/>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17" y="1004205"/>
            <a:ext cx="5509473" cy="2598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4487" y="3722914"/>
            <a:ext cx="5791596" cy="1362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4865" y="5170714"/>
            <a:ext cx="6214130" cy="1091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248103" y="5492637"/>
            <a:ext cx="2366762" cy="44790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IPv6 ACL Example</a:t>
            </a:r>
          </a:p>
        </p:txBody>
      </p:sp>
      <p:sp>
        <p:nvSpPr>
          <p:cNvPr id="8" name="Text Placeholder 6"/>
          <p:cNvSpPr txBox="1">
            <a:spLocks/>
          </p:cNvSpPr>
          <p:nvPr/>
        </p:nvSpPr>
        <p:spPr>
          <a:xfrm>
            <a:off x="5856515" y="2079737"/>
            <a:ext cx="3113314" cy="44790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Extended ACL Examples</a:t>
            </a:r>
          </a:p>
        </p:txBody>
      </p:sp>
    </p:spTree>
    <p:extLst>
      <p:ext uri="{BB962C8B-B14F-4D97-AF65-F5344CB8AC3E}">
        <p14:creationId xmlns:p14="http://schemas.microsoft.com/office/powerpoint/2010/main" val="275068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Configuring ACLs</a:t>
            </a:r>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482" y="1379266"/>
            <a:ext cx="7009037" cy="4814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248103" y="1015390"/>
            <a:ext cx="4574268" cy="44790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ACL Command Parameters</a:t>
            </a:r>
          </a:p>
        </p:txBody>
      </p:sp>
    </p:spTree>
    <p:extLst>
      <p:ext uri="{BB962C8B-B14F-4D97-AF65-F5344CB8AC3E}">
        <p14:creationId xmlns:p14="http://schemas.microsoft.com/office/powerpoint/2010/main" val="407345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Configuring </a:t>
            </a:r>
            <a:r>
              <a:rPr lang="en-US" sz="2800" dirty="0" smtClean="0"/>
              <a:t>ACLs (Cont.)</a:t>
            </a:r>
            <a:endParaRPr lang="en-US" sz="2800" dirty="0"/>
          </a:p>
        </p:txBody>
      </p:sp>
      <p:sp>
        <p:nvSpPr>
          <p:cNvPr id="4" name="Text Placeholder 6"/>
          <p:cNvSpPr txBox="1">
            <a:spLocks/>
          </p:cNvSpPr>
          <p:nvPr/>
        </p:nvSpPr>
        <p:spPr>
          <a:xfrm>
            <a:off x="248103" y="1015390"/>
            <a:ext cx="4574268" cy="44790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Condensed Extended ACL Syntax</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103" y="1463290"/>
            <a:ext cx="8468385" cy="4724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89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Configuring </a:t>
            </a:r>
            <a:r>
              <a:rPr lang="en-US" sz="2800" dirty="0" smtClean="0"/>
              <a:t>ACLs (Cont.)</a:t>
            </a:r>
            <a:endParaRPr lang="en-US" sz="2800" dirty="0"/>
          </a:p>
        </p:txBody>
      </p:sp>
      <p:sp>
        <p:nvSpPr>
          <p:cNvPr id="4" name="Text Placeholder 6"/>
          <p:cNvSpPr txBox="1">
            <a:spLocks/>
          </p:cNvSpPr>
          <p:nvPr/>
        </p:nvSpPr>
        <p:spPr>
          <a:xfrm>
            <a:off x="5544498" y="2941709"/>
            <a:ext cx="3065112" cy="44790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ASA ACL Elements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215" y="1551078"/>
            <a:ext cx="4911807" cy="3229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14" y="4650311"/>
            <a:ext cx="4911807" cy="1300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949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Applying ACLs</a:t>
            </a: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933" y="1428977"/>
            <a:ext cx="7472135" cy="48080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248103" y="1015390"/>
            <a:ext cx="4574268" cy="44790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latin typeface="Courier New" panose="02070309020205020404" pitchFamily="49" charset="0"/>
                <a:cs typeface="Courier New" panose="02070309020205020404" pitchFamily="49" charset="0"/>
              </a:rPr>
              <a:t>access-group</a:t>
            </a:r>
            <a:r>
              <a:rPr lang="en-US" sz="2000" dirty="0" smtClean="0"/>
              <a:t> Command Syntax</a:t>
            </a:r>
          </a:p>
        </p:txBody>
      </p:sp>
    </p:spTree>
    <p:extLst>
      <p:ext uri="{BB962C8B-B14F-4D97-AF65-F5344CB8AC3E}">
        <p14:creationId xmlns:p14="http://schemas.microsoft.com/office/powerpoint/2010/main" val="157760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ACLs and Object Groups</a:t>
            </a:r>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11" y="1655082"/>
            <a:ext cx="8010978" cy="4554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248103" y="1200452"/>
            <a:ext cx="4574268" cy="44790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ACL Reference Topology</a:t>
            </a:r>
          </a:p>
        </p:txBody>
      </p:sp>
    </p:spTree>
    <p:extLst>
      <p:ext uri="{BB962C8B-B14F-4D97-AF65-F5344CB8AC3E}">
        <p14:creationId xmlns:p14="http://schemas.microsoft.com/office/powerpoint/2010/main" val="51767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ACLs and Object </a:t>
            </a:r>
            <a:r>
              <a:rPr lang="en-US" sz="2800" dirty="0" smtClean="0"/>
              <a:t>Groups (Cont.)</a:t>
            </a:r>
            <a:endParaRPr lang="en-US" sz="2800" dirty="0"/>
          </a:p>
        </p:txBody>
      </p:sp>
      <p:sp>
        <p:nvSpPr>
          <p:cNvPr id="4" name="Text Placeholder 6"/>
          <p:cNvSpPr txBox="1">
            <a:spLocks/>
          </p:cNvSpPr>
          <p:nvPr/>
        </p:nvSpPr>
        <p:spPr>
          <a:xfrm>
            <a:off x="7019017" y="1814747"/>
            <a:ext cx="1972583" cy="936225"/>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Extended ACL Configuration Example</a:t>
            </a:r>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23" y="1125833"/>
            <a:ext cx="6637948" cy="2314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6215" y="3603172"/>
            <a:ext cx="6102824" cy="2726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400503" y="4755781"/>
            <a:ext cx="2305712" cy="421429"/>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Verifying the ACL</a:t>
            </a:r>
          </a:p>
        </p:txBody>
      </p:sp>
    </p:spTree>
    <p:extLst>
      <p:ext uri="{BB962C8B-B14F-4D97-AF65-F5344CB8AC3E}">
        <p14:creationId xmlns:p14="http://schemas.microsoft.com/office/powerpoint/2010/main" val="186876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ASA Firewall Models (</a:t>
            </a:r>
            <a:r>
              <a:rPr lang="en-US" sz="3200" dirty="0"/>
              <a:t>Cont.)</a:t>
            </a:r>
          </a:p>
        </p:txBody>
      </p:sp>
      <p:sp>
        <p:nvSpPr>
          <p:cNvPr id="5" name="Text Placeholder 6"/>
          <p:cNvSpPr txBox="1">
            <a:spLocks/>
          </p:cNvSpPr>
          <p:nvPr/>
        </p:nvSpPr>
        <p:spPr>
          <a:xfrm>
            <a:off x="274047" y="1048295"/>
            <a:ext cx="8314781" cy="41039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Internet Edge Models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798" y="1605641"/>
            <a:ext cx="7256405" cy="4653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919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ACL Using Object Groups Examples</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227" y="2850078"/>
            <a:ext cx="5685374" cy="3235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876" y="1622935"/>
            <a:ext cx="8529725" cy="965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270336" y="1152610"/>
            <a:ext cx="7139870" cy="421429"/>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Condensed Extended ACL Syntax with Object Groups</a:t>
            </a:r>
          </a:p>
        </p:txBody>
      </p:sp>
      <p:sp>
        <p:nvSpPr>
          <p:cNvPr id="7" name="Text Placeholder 6"/>
          <p:cNvSpPr txBox="1">
            <a:spLocks/>
          </p:cNvSpPr>
          <p:nvPr/>
        </p:nvSpPr>
        <p:spPr>
          <a:xfrm>
            <a:off x="130625" y="4050684"/>
            <a:ext cx="3100227" cy="421429"/>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ACL Reference Topology</a:t>
            </a:r>
          </a:p>
        </p:txBody>
      </p:sp>
    </p:spTree>
    <p:extLst>
      <p:ext uri="{BB962C8B-B14F-4D97-AF65-F5344CB8AC3E}">
        <p14:creationId xmlns:p14="http://schemas.microsoft.com/office/powerpoint/2010/main" val="403504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ACL Using Object Groups Examples</a:t>
            </a:r>
          </a:p>
        </p:txBody>
      </p:sp>
      <p:sp>
        <p:nvSpPr>
          <p:cNvPr id="6" name="Text Placeholder 6"/>
          <p:cNvSpPr txBox="1">
            <a:spLocks/>
          </p:cNvSpPr>
          <p:nvPr/>
        </p:nvSpPr>
        <p:spPr>
          <a:xfrm>
            <a:off x="6840191" y="2187614"/>
            <a:ext cx="2125679" cy="1286243"/>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ACL and Object Group Configuration Example</a:t>
            </a:r>
          </a:p>
        </p:txBody>
      </p:sp>
      <p:sp>
        <p:nvSpPr>
          <p:cNvPr id="7" name="Text Placeholder 6"/>
          <p:cNvSpPr txBox="1">
            <a:spLocks/>
          </p:cNvSpPr>
          <p:nvPr/>
        </p:nvSpPr>
        <p:spPr>
          <a:xfrm>
            <a:off x="225631" y="4560633"/>
            <a:ext cx="8542462" cy="421429"/>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Verifying the ACL and Object Group Configuration Example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31" y="1113224"/>
            <a:ext cx="6492745" cy="3435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31" y="5003311"/>
            <a:ext cx="8542462" cy="120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38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9.2.5:</a:t>
            </a:r>
            <a:br>
              <a:rPr lang="en-US" sz="2800" dirty="0" smtClean="0"/>
            </a:br>
            <a:r>
              <a:rPr lang="en-US" sz="2800" dirty="0" smtClean="0"/>
              <a:t>NAT Services on an ASA</a:t>
            </a:r>
            <a:endParaRPr lang="en-US" sz="2800" dirty="0"/>
          </a:p>
        </p:txBody>
      </p:sp>
    </p:spTree>
    <p:extLst>
      <p:ext uri="{BB962C8B-B14F-4D97-AF65-F5344CB8AC3E}">
        <p14:creationId xmlns:p14="http://schemas.microsoft.com/office/powerpoint/2010/main" val="316910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ASA NAT Overview</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13" y="2939370"/>
            <a:ext cx="7902575" cy="3354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400962" y="1152610"/>
            <a:ext cx="3626752" cy="421429"/>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Types of NAT Deployments:</a:t>
            </a:r>
          </a:p>
          <a:p>
            <a:r>
              <a:rPr lang="en-US" sz="2000" dirty="0" smtClean="0"/>
              <a:t>Inside NAT</a:t>
            </a:r>
          </a:p>
          <a:p>
            <a:r>
              <a:rPr lang="en-US" sz="2000" dirty="0" smtClean="0"/>
              <a:t>Outside NAT</a:t>
            </a:r>
          </a:p>
          <a:p>
            <a:r>
              <a:rPr lang="en-US" sz="2000" dirty="0" smtClean="0"/>
              <a:t>Bidirectional NAT</a:t>
            </a:r>
          </a:p>
        </p:txBody>
      </p:sp>
    </p:spTree>
    <p:extLst>
      <p:ext uri="{BB962C8B-B14F-4D97-AF65-F5344CB8AC3E}">
        <p14:creationId xmlns:p14="http://schemas.microsoft.com/office/powerpoint/2010/main" val="181273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Configuring Dynamic NAT</a:t>
            </a:r>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74" y="1867961"/>
            <a:ext cx="8255437" cy="3836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400503" y="1370330"/>
            <a:ext cx="4606926" cy="421429"/>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Dynamic NAT Reference Topology</a:t>
            </a:r>
          </a:p>
        </p:txBody>
      </p:sp>
    </p:spTree>
    <p:extLst>
      <p:ext uri="{BB962C8B-B14F-4D97-AF65-F5344CB8AC3E}">
        <p14:creationId xmlns:p14="http://schemas.microsoft.com/office/powerpoint/2010/main" val="218077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Configuring Dynamic </a:t>
            </a:r>
            <a:r>
              <a:rPr lang="en-US" sz="2800" dirty="0" smtClean="0"/>
              <a:t>NAT (Cont.)</a:t>
            </a:r>
            <a:endParaRPr lang="en-US" sz="2800" dirty="0"/>
          </a:p>
        </p:txBody>
      </p:sp>
      <p:sp>
        <p:nvSpPr>
          <p:cNvPr id="4" name="Text Placeholder 6"/>
          <p:cNvSpPr txBox="1">
            <a:spLocks/>
          </p:cNvSpPr>
          <p:nvPr/>
        </p:nvSpPr>
        <p:spPr>
          <a:xfrm>
            <a:off x="5451475" y="1550462"/>
            <a:ext cx="3407002" cy="638093"/>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Dynamic NAT Configuration Example</a:t>
            </a:r>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17" y="1137332"/>
            <a:ext cx="5020155" cy="1464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1929" y="2652030"/>
            <a:ext cx="5357929" cy="911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7160532" y="2792185"/>
            <a:ext cx="2059668" cy="63137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Enable Return Traffic Example</a:t>
            </a:r>
          </a:p>
        </p:txBody>
      </p:sp>
      <p:pic>
        <p:nvPicPr>
          <p:cNvPr id="4608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5364" y="3614056"/>
            <a:ext cx="5853113"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6"/>
          <p:cNvSpPr txBox="1">
            <a:spLocks/>
          </p:cNvSpPr>
          <p:nvPr/>
        </p:nvSpPr>
        <p:spPr>
          <a:xfrm>
            <a:off x="209100" y="4753169"/>
            <a:ext cx="2926896" cy="667916"/>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Verifying the Dynamic NAT Configuration Example</a:t>
            </a:r>
          </a:p>
        </p:txBody>
      </p:sp>
    </p:spTree>
    <p:extLst>
      <p:ext uri="{BB962C8B-B14F-4D97-AF65-F5344CB8AC3E}">
        <p14:creationId xmlns:p14="http://schemas.microsoft.com/office/powerpoint/2010/main" val="283214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Configuring Dynamic </a:t>
            </a:r>
            <a:r>
              <a:rPr lang="en-US" sz="2800" dirty="0" smtClean="0"/>
              <a:t>PAT</a:t>
            </a:r>
            <a:endParaRPr lang="en-US" sz="2800" dirty="0"/>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18" y="1434647"/>
            <a:ext cx="8320929" cy="1852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313417" y="1038834"/>
            <a:ext cx="6424839" cy="638093"/>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Dynamic PAT Configuration Example</a:t>
            </a:r>
          </a:p>
        </p:txBody>
      </p:sp>
      <p:pic>
        <p:nvPicPr>
          <p:cNvPr id="471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768" y="4170600"/>
            <a:ext cx="8294286" cy="1849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313417" y="3787576"/>
            <a:ext cx="6424839" cy="638093"/>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Verifying the Dynamic PAT Configuration Example</a:t>
            </a:r>
          </a:p>
        </p:txBody>
      </p:sp>
    </p:spTree>
    <p:extLst>
      <p:ext uri="{BB962C8B-B14F-4D97-AF65-F5344CB8AC3E}">
        <p14:creationId xmlns:p14="http://schemas.microsoft.com/office/powerpoint/2010/main" val="361707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Configuring Static NAT</a:t>
            </a:r>
          </a:p>
        </p:txBody>
      </p:sp>
      <p:sp>
        <p:nvSpPr>
          <p:cNvPr id="3" name="Text Placeholder 6"/>
          <p:cNvSpPr txBox="1">
            <a:spLocks/>
          </p:cNvSpPr>
          <p:nvPr/>
        </p:nvSpPr>
        <p:spPr>
          <a:xfrm>
            <a:off x="6550932" y="2170963"/>
            <a:ext cx="2418898" cy="674914"/>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Configure the DMZ Interface Example</a:t>
            </a: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17" y="1483063"/>
            <a:ext cx="6141812" cy="2050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730" y="3995613"/>
            <a:ext cx="6152697" cy="2054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716188" y="4529723"/>
            <a:ext cx="1820183" cy="986127"/>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Static NAT Configuration Example</a:t>
            </a:r>
          </a:p>
        </p:txBody>
      </p:sp>
    </p:spTree>
    <p:extLst>
      <p:ext uri="{BB962C8B-B14F-4D97-AF65-F5344CB8AC3E}">
        <p14:creationId xmlns:p14="http://schemas.microsoft.com/office/powerpoint/2010/main" val="187208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Configuring Static </a:t>
            </a:r>
            <a:r>
              <a:rPr lang="en-US" sz="2800" dirty="0" smtClean="0"/>
              <a:t>NAT (Cont.)</a:t>
            </a:r>
            <a:endParaRPr lang="en-US" sz="2800" dirty="0"/>
          </a:p>
        </p:txBody>
      </p:sp>
      <p:sp>
        <p:nvSpPr>
          <p:cNvPr id="3" name="Text Placeholder 6"/>
          <p:cNvSpPr txBox="1">
            <a:spLocks/>
          </p:cNvSpPr>
          <p:nvPr/>
        </p:nvSpPr>
        <p:spPr>
          <a:xfrm>
            <a:off x="258988" y="1278339"/>
            <a:ext cx="6468382" cy="430723"/>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Verifying the Static NAT Configuration Example</a:t>
            </a: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18" y="1660752"/>
            <a:ext cx="8456812" cy="4108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934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9.2.6:</a:t>
            </a:r>
            <a:br>
              <a:rPr lang="en-US" sz="2800" dirty="0" smtClean="0"/>
            </a:br>
            <a:r>
              <a:rPr lang="en-US" sz="2800" dirty="0" smtClean="0"/>
              <a:t>AAA</a:t>
            </a:r>
            <a:endParaRPr lang="en-US" sz="2800" dirty="0"/>
          </a:p>
        </p:txBody>
      </p:sp>
    </p:spTree>
    <p:extLst>
      <p:ext uri="{BB962C8B-B14F-4D97-AF65-F5344CB8AC3E}">
        <p14:creationId xmlns:p14="http://schemas.microsoft.com/office/powerpoint/2010/main" val="171446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smtClean="0"/>
              <a:t>ASA Firewall Models (Cont.)</a:t>
            </a:r>
            <a:endParaRPr lang="en-US" sz="3200" dirty="0"/>
          </a:p>
        </p:txBody>
      </p:sp>
      <p:sp>
        <p:nvSpPr>
          <p:cNvPr id="5" name="Text Placeholder 6"/>
          <p:cNvSpPr txBox="1">
            <a:spLocks/>
          </p:cNvSpPr>
          <p:nvPr/>
        </p:nvSpPr>
        <p:spPr>
          <a:xfrm>
            <a:off x="274047" y="1048295"/>
            <a:ext cx="8314781" cy="41039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Enterprise Data Center Models</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17" y="1458685"/>
            <a:ext cx="7787766" cy="4724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44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AAA Review</a:t>
            </a:r>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640" y="1069748"/>
            <a:ext cx="7124721" cy="5222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521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Local Database and Servers</a:t>
            </a:r>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61" y="1524005"/>
            <a:ext cx="6674829" cy="1937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761" y="3875315"/>
            <a:ext cx="6480903" cy="2503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6"/>
          <p:cNvSpPr txBox="1">
            <a:spLocks/>
          </p:cNvSpPr>
          <p:nvPr/>
        </p:nvSpPr>
        <p:spPr>
          <a:xfrm>
            <a:off x="258988" y="1147707"/>
            <a:ext cx="6468382" cy="430723"/>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RADIUS and TACACS+ Server Commands</a:t>
            </a:r>
          </a:p>
        </p:txBody>
      </p:sp>
      <p:sp>
        <p:nvSpPr>
          <p:cNvPr id="6" name="Text Placeholder 6"/>
          <p:cNvSpPr txBox="1">
            <a:spLocks/>
          </p:cNvSpPr>
          <p:nvPr/>
        </p:nvSpPr>
        <p:spPr>
          <a:xfrm>
            <a:off x="258988" y="3531680"/>
            <a:ext cx="6468382" cy="430723"/>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Sample AAA TACACS+ Server Configuration</a:t>
            </a:r>
          </a:p>
        </p:txBody>
      </p:sp>
    </p:spTree>
    <p:extLst>
      <p:ext uri="{BB962C8B-B14F-4D97-AF65-F5344CB8AC3E}">
        <p14:creationId xmlns:p14="http://schemas.microsoft.com/office/powerpoint/2010/main" val="259261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AAA Configuration</a:t>
            </a:r>
          </a:p>
        </p:txBody>
      </p:sp>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598" y="1209221"/>
            <a:ext cx="7388805" cy="5126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821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smtClean="0"/>
              <a:t>Topic 9.2.7:</a:t>
            </a:r>
            <a:br>
              <a:rPr lang="en-US" sz="2800" dirty="0" smtClean="0"/>
            </a:br>
            <a:r>
              <a:rPr lang="en-US" sz="2800" dirty="0" smtClean="0"/>
              <a:t>Service Policies on an ASA</a:t>
            </a:r>
            <a:endParaRPr lang="en-US" sz="2800" dirty="0"/>
          </a:p>
        </p:txBody>
      </p:sp>
    </p:spTree>
    <p:extLst>
      <p:ext uri="{BB962C8B-B14F-4D97-AF65-F5344CB8AC3E}">
        <p14:creationId xmlns:p14="http://schemas.microsoft.com/office/powerpoint/2010/main" val="32840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Overview of </a:t>
            </a:r>
            <a:r>
              <a:rPr lang="en-US" sz="2800" dirty="0" smtClean="0"/>
              <a:t>MPF</a:t>
            </a:r>
            <a:endParaRPr lang="en-US" sz="2800" dirty="0"/>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847" y="2967037"/>
            <a:ext cx="8362854" cy="1779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65018" y="1136073"/>
            <a:ext cx="7800109" cy="1200329"/>
          </a:xfrm>
          <a:prstGeom prst="rect">
            <a:avLst/>
          </a:prstGeom>
          <a:solidFill>
            <a:schemeClr val="bg1">
              <a:lumMod val="85000"/>
            </a:schemeClr>
          </a:solidFill>
        </p:spPr>
        <p:txBody>
          <a:bodyPr wrap="square" rtlCol="0">
            <a:spAutoFit/>
          </a:bodyPr>
          <a:lstStyle/>
          <a:p>
            <a:r>
              <a:rPr lang="en-US" dirty="0"/>
              <a:t>A Modular Policy Framework (MPF) configuration defines a set of rules for applying firewall features, such as traffic inspection and </a:t>
            </a:r>
            <a:r>
              <a:rPr lang="en-US" dirty="0" err="1"/>
              <a:t>QoS</a:t>
            </a:r>
            <a:r>
              <a:rPr lang="en-US" dirty="0"/>
              <a:t>, to the traffic that traverses the ASA. MPF allows granular classification of traffic flows, to apply different advanced policies to different flows.</a:t>
            </a:r>
            <a:endParaRPr lang="en-US" dirty="0"/>
          </a:p>
        </p:txBody>
      </p:sp>
      <p:pic>
        <p:nvPicPr>
          <p:cNvPr id="3" name="Picture 2"/>
          <p:cNvPicPr>
            <a:picLocks noChangeAspect="1"/>
          </p:cNvPicPr>
          <p:nvPr/>
        </p:nvPicPr>
        <p:blipFill>
          <a:blip r:embed="rId4"/>
          <a:stretch>
            <a:fillRect/>
          </a:stretch>
        </p:blipFill>
        <p:spPr>
          <a:xfrm>
            <a:off x="76893" y="4852117"/>
            <a:ext cx="3247228" cy="772827"/>
          </a:xfrm>
          <a:prstGeom prst="rect">
            <a:avLst/>
          </a:prstGeom>
        </p:spPr>
      </p:pic>
      <p:pic>
        <p:nvPicPr>
          <p:cNvPr id="4" name="Picture 3"/>
          <p:cNvPicPr>
            <a:picLocks noChangeAspect="1"/>
          </p:cNvPicPr>
          <p:nvPr/>
        </p:nvPicPr>
        <p:blipFill>
          <a:blip r:embed="rId5"/>
          <a:stretch>
            <a:fillRect/>
          </a:stretch>
        </p:blipFill>
        <p:spPr>
          <a:xfrm>
            <a:off x="3303010" y="5509321"/>
            <a:ext cx="2737572" cy="666775"/>
          </a:xfrm>
          <a:prstGeom prst="rect">
            <a:avLst/>
          </a:prstGeom>
        </p:spPr>
      </p:pic>
      <p:pic>
        <p:nvPicPr>
          <p:cNvPr id="5" name="Picture 4"/>
          <p:cNvPicPr>
            <a:picLocks noChangeAspect="1"/>
          </p:cNvPicPr>
          <p:nvPr/>
        </p:nvPicPr>
        <p:blipFill>
          <a:blip r:embed="rId6"/>
          <a:stretch>
            <a:fillRect/>
          </a:stretch>
        </p:blipFill>
        <p:spPr>
          <a:xfrm>
            <a:off x="5746320" y="4743138"/>
            <a:ext cx="3266209" cy="769216"/>
          </a:xfrm>
          <a:prstGeom prst="rect">
            <a:avLst/>
          </a:prstGeom>
        </p:spPr>
      </p:pic>
    </p:spTree>
    <p:extLst>
      <p:ext uri="{BB962C8B-B14F-4D97-AF65-F5344CB8AC3E}">
        <p14:creationId xmlns:p14="http://schemas.microsoft.com/office/powerpoint/2010/main" val="53723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Configuring Class Maps</a:t>
            </a:r>
          </a:p>
        </p:txBody>
      </p:sp>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425" y="1140959"/>
            <a:ext cx="7111150" cy="5140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517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Define and Activate a Policy</a:t>
            </a:r>
          </a:p>
        </p:txBody>
      </p:sp>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195" y="1682070"/>
            <a:ext cx="8437610" cy="3651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272370" y="1251347"/>
            <a:ext cx="6468382" cy="430723"/>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Implementing Modular Policy Framework</a:t>
            </a:r>
          </a:p>
        </p:txBody>
      </p:sp>
    </p:spTree>
    <p:extLst>
      <p:ext uri="{BB962C8B-B14F-4D97-AF65-F5344CB8AC3E}">
        <p14:creationId xmlns:p14="http://schemas.microsoft.com/office/powerpoint/2010/main" val="223967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2800" dirty="0"/>
              <a:t>ASA Default Policy</a:t>
            </a:r>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178" y="1657350"/>
            <a:ext cx="7319644" cy="4580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272370" y="1251347"/>
            <a:ext cx="6468382" cy="430723"/>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Default Service Policy Configuration</a:t>
            </a:r>
          </a:p>
        </p:txBody>
      </p:sp>
      <p:pic>
        <p:nvPicPr>
          <p:cNvPr id="2" name="Picture 1"/>
          <p:cNvPicPr>
            <a:picLocks noChangeAspect="1"/>
          </p:cNvPicPr>
          <p:nvPr/>
        </p:nvPicPr>
        <p:blipFill>
          <a:blip r:embed="rId4"/>
          <a:stretch>
            <a:fillRect/>
          </a:stretch>
        </p:blipFill>
        <p:spPr>
          <a:xfrm>
            <a:off x="4572000" y="325526"/>
            <a:ext cx="3419475" cy="771525"/>
          </a:xfrm>
          <a:prstGeom prst="rect">
            <a:avLst/>
          </a:prstGeom>
        </p:spPr>
      </p:pic>
    </p:spTree>
    <p:extLst>
      <p:ext uri="{BB962C8B-B14F-4D97-AF65-F5344CB8AC3E}">
        <p14:creationId xmlns:p14="http://schemas.microsoft.com/office/powerpoint/2010/main" val="363536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21393" y="2072640"/>
            <a:ext cx="8112125" cy="688368"/>
          </a:xfrm>
        </p:spPr>
        <p:txBody>
          <a:bodyPr/>
          <a:lstStyle/>
          <a:p>
            <a:r>
              <a:rPr lang="en-US" sz="4000" dirty="0" smtClean="0"/>
              <a:t>Section 9.3:</a:t>
            </a:r>
            <a:br>
              <a:rPr lang="en-US" sz="4000" dirty="0" smtClean="0"/>
            </a:br>
            <a:r>
              <a:rPr lang="en-US" sz="4000" dirty="0" smtClean="0"/>
              <a:t>Summary</a:t>
            </a:r>
            <a:endParaRPr lang="en-US" sz="4000" dirty="0"/>
          </a:p>
        </p:txBody>
      </p:sp>
      <p:sp>
        <p:nvSpPr>
          <p:cNvPr id="5" name="Text Placeholder 6"/>
          <p:cNvSpPr txBox="1">
            <a:spLocks/>
          </p:cNvSpPr>
          <p:nvPr/>
        </p:nvSpPr>
        <p:spPr>
          <a:xfrm>
            <a:off x="419100" y="3012948"/>
            <a:ext cx="8577072" cy="265633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Chapter Objectives: </a:t>
            </a:r>
          </a:p>
          <a:p>
            <a:r>
              <a:rPr lang="en-US" sz="1800" dirty="0"/>
              <a:t>Explain how the ASA operates as an advanced </a:t>
            </a:r>
            <a:r>
              <a:rPr lang="en-US" sz="1800" dirty="0" err="1"/>
              <a:t>stateful</a:t>
            </a:r>
            <a:r>
              <a:rPr lang="en-US" sz="1800" dirty="0"/>
              <a:t> firewall</a:t>
            </a:r>
            <a:r>
              <a:rPr lang="en-US" sz="1800" dirty="0" smtClean="0"/>
              <a:t>.</a:t>
            </a:r>
          </a:p>
          <a:p>
            <a:r>
              <a:rPr lang="en-US" sz="1800" dirty="0"/>
              <a:t>Implement an ASA firewall configuration</a:t>
            </a:r>
            <a:r>
              <a:rPr lang="en-US" sz="1800" dirty="0" smtClean="0"/>
              <a:t>.</a:t>
            </a:r>
          </a:p>
        </p:txBody>
      </p:sp>
    </p:spTree>
    <p:extLst>
      <p:ext uri="{BB962C8B-B14F-4D97-AF65-F5344CB8AC3E}">
        <p14:creationId xmlns:p14="http://schemas.microsoft.com/office/powerpoint/2010/main" val="359023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a:t>Advanced ASA Firewall Feature</a:t>
            </a:r>
          </a:p>
        </p:txBody>
      </p:sp>
      <p:sp>
        <p:nvSpPr>
          <p:cNvPr id="5" name="Text Placeholder 6"/>
          <p:cNvSpPr txBox="1">
            <a:spLocks/>
          </p:cNvSpPr>
          <p:nvPr/>
        </p:nvSpPr>
        <p:spPr>
          <a:xfrm>
            <a:off x="274048" y="1091839"/>
            <a:ext cx="4297952" cy="388618"/>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ASA Virtualization</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16" y="1629541"/>
            <a:ext cx="7237898" cy="4578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563092" y="1091839"/>
            <a:ext cx="6456218" cy="369332"/>
          </a:xfrm>
          <a:prstGeom prst="rect">
            <a:avLst/>
          </a:prstGeom>
          <a:solidFill>
            <a:schemeClr val="bg1">
              <a:lumMod val="85000"/>
            </a:schemeClr>
          </a:solidFill>
        </p:spPr>
        <p:txBody>
          <a:bodyPr wrap="square" rtlCol="0">
            <a:spAutoFit/>
          </a:bodyPr>
          <a:lstStyle/>
          <a:p>
            <a:r>
              <a:rPr lang="en-US" dirty="0"/>
              <a:t>A single ASA can be partitioned into multiple virtual </a:t>
            </a:r>
            <a:r>
              <a:rPr lang="en-US" dirty="0" smtClean="0"/>
              <a:t>devices</a:t>
            </a:r>
            <a:endParaRPr lang="en-US" dirty="0"/>
          </a:p>
        </p:txBody>
      </p:sp>
    </p:spTree>
    <p:extLst>
      <p:ext uri="{BB962C8B-B14F-4D97-AF65-F5344CB8AC3E}">
        <p14:creationId xmlns:p14="http://schemas.microsoft.com/office/powerpoint/2010/main" val="268954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5495"/>
            <a:ext cx="8588861" cy="838200"/>
          </a:xfrm>
        </p:spPr>
        <p:txBody>
          <a:bodyPr/>
          <a:lstStyle/>
          <a:p>
            <a:pPr>
              <a:lnSpc>
                <a:spcPct val="100000"/>
              </a:lnSpc>
            </a:pPr>
            <a:r>
              <a:rPr lang="en-US" sz="3200" dirty="0" smtClean="0"/>
              <a:t>Instructor Resources</a:t>
            </a:r>
            <a:endParaRPr lang="en-US" sz="3200" dirty="0"/>
          </a:p>
        </p:txBody>
      </p:sp>
      <p:sp>
        <p:nvSpPr>
          <p:cNvPr id="2" name="Text Placeholder 1"/>
          <p:cNvSpPr>
            <a:spLocks noGrp="1"/>
          </p:cNvSpPr>
          <p:nvPr>
            <p:ph type="body" sz="quarter" idx="10"/>
          </p:nvPr>
        </p:nvSpPr>
        <p:spPr>
          <a:xfrm>
            <a:off x="228599" y="1318260"/>
            <a:ext cx="3314701" cy="4991099"/>
          </a:xfrm>
        </p:spPr>
        <p:txBody>
          <a:bodyPr/>
          <a:lstStyle/>
          <a:p>
            <a:r>
              <a:rPr lang="en-US" sz="1800" b="1" dirty="0" smtClean="0"/>
              <a:t>Remember</a:t>
            </a:r>
            <a:r>
              <a:rPr lang="en-US" sz="1800" dirty="0" smtClean="0"/>
              <a:t>, there are helpful tutorials and user guides available via your </a:t>
            </a:r>
            <a:r>
              <a:rPr lang="en-US" sz="1800" dirty="0" err="1" smtClean="0"/>
              <a:t>NetSpace</a:t>
            </a:r>
            <a:r>
              <a:rPr lang="en-US" sz="1800" dirty="0" smtClean="0"/>
              <a:t> </a:t>
            </a:r>
            <a:r>
              <a:rPr lang="en-US" sz="1800" dirty="0"/>
              <a:t>home </a:t>
            </a:r>
            <a:r>
              <a:rPr lang="en-US" sz="1800" dirty="0" smtClean="0"/>
              <a:t>page. (</a:t>
            </a:r>
            <a:r>
              <a:rPr lang="en-US" sz="1800" dirty="0"/>
              <a:t>https://</a:t>
            </a:r>
            <a:r>
              <a:rPr lang="en-US" sz="1800" dirty="0" smtClean="0"/>
              <a:t>www.netacad.com)</a:t>
            </a:r>
          </a:p>
          <a:p>
            <a:r>
              <a:rPr lang="en-US" sz="1800" dirty="0" smtClean="0"/>
              <a:t>These resources cover a variety of topics including navigation, assessments, and assignments.</a:t>
            </a:r>
          </a:p>
          <a:p>
            <a:r>
              <a:rPr lang="en-US" sz="1800" dirty="0" smtClean="0"/>
              <a:t>A screenshot has been provided here highlighting the tutorials related to activating exams, managing assessments, and creating quizzes.</a:t>
            </a: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61" y="1531620"/>
            <a:ext cx="4997317" cy="23818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5883" y="4336386"/>
            <a:ext cx="3419475"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p:cNvCxnSpPr/>
          <p:nvPr/>
        </p:nvCxnSpPr>
        <p:spPr>
          <a:xfrm flipV="1">
            <a:off x="4648897" y="5370353"/>
            <a:ext cx="359327"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658684" y="4692242"/>
            <a:ext cx="359327"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643304" y="5146646"/>
            <a:ext cx="359327"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86867" y="2033142"/>
            <a:ext cx="276835" cy="369332"/>
          </a:xfrm>
          <a:prstGeom prst="rect">
            <a:avLst/>
          </a:prstGeom>
          <a:noFill/>
          <a:ln>
            <a:noFill/>
          </a:ln>
        </p:spPr>
        <p:txBody>
          <a:bodyPr wrap="square" rtlCol="0">
            <a:spAutoFit/>
          </a:bodyPr>
          <a:lstStyle/>
          <a:p>
            <a:r>
              <a:rPr lang="en-US" b="1" dirty="0" smtClean="0">
                <a:solidFill>
                  <a:srgbClr val="C00000"/>
                </a:solidFill>
              </a:rPr>
              <a:t>1</a:t>
            </a:r>
            <a:endParaRPr lang="en-US" b="1" dirty="0">
              <a:solidFill>
                <a:srgbClr val="C00000"/>
              </a:solidFill>
            </a:endParaRPr>
          </a:p>
        </p:txBody>
      </p:sp>
      <p:sp>
        <p:nvSpPr>
          <p:cNvPr id="19" name="TextBox 18"/>
          <p:cNvSpPr txBox="1"/>
          <p:nvPr/>
        </p:nvSpPr>
        <p:spPr>
          <a:xfrm>
            <a:off x="5699062" y="2354091"/>
            <a:ext cx="276835" cy="369332"/>
          </a:xfrm>
          <a:prstGeom prst="rect">
            <a:avLst/>
          </a:prstGeom>
          <a:noFill/>
        </p:spPr>
        <p:txBody>
          <a:bodyPr wrap="square" rtlCol="0">
            <a:spAutoFit/>
          </a:bodyPr>
          <a:lstStyle/>
          <a:p>
            <a:r>
              <a:rPr lang="en-US" b="1" dirty="0" smtClean="0">
                <a:solidFill>
                  <a:srgbClr val="C00000"/>
                </a:solidFill>
              </a:rPr>
              <a:t>2</a:t>
            </a:r>
            <a:endParaRPr lang="en-US" b="1" dirty="0">
              <a:solidFill>
                <a:srgbClr val="C00000"/>
              </a:solidFill>
            </a:endParaRPr>
          </a:p>
        </p:txBody>
      </p:sp>
    </p:spTree>
    <p:extLst>
      <p:ext uri="{BB962C8B-B14F-4D97-AF65-F5344CB8AC3E}">
        <p14:creationId xmlns:p14="http://schemas.microsoft.com/office/powerpoint/2010/main" val="88313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a:t>Advanced ASA Firewall </a:t>
            </a:r>
            <a:r>
              <a:rPr lang="en-US" sz="3200" dirty="0" smtClean="0"/>
              <a:t>Feature (Cont.)</a:t>
            </a:r>
            <a:endParaRPr lang="en-US" sz="3200" dirty="0"/>
          </a:p>
        </p:txBody>
      </p:sp>
      <p:sp>
        <p:nvSpPr>
          <p:cNvPr id="5" name="Text Placeholder 6"/>
          <p:cNvSpPr txBox="1">
            <a:spLocks/>
          </p:cNvSpPr>
          <p:nvPr/>
        </p:nvSpPr>
        <p:spPr>
          <a:xfrm>
            <a:off x="274048" y="1091839"/>
            <a:ext cx="4297952" cy="388618"/>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High Availability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839" y="1562100"/>
            <a:ext cx="7596323" cy="4652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618510" y="882473"/>
            <a:ext cx="6345381" cy="584775"/>
          </a:xfrm>
          <a:prstGeom prst="rect">
            <a:avLst/>
          </a:prstGeom>
          <a:solidFill>
            <a:schemeClr val="bg1">
              <a:lumMod val="85000"/>
            </a:schemeClr>
          </a:solidFill>
        </p:spPr>
        <p:txBody>
          <a:bodyPr wrap="square" rtlCol="0">
            <a:spAutoFit/>
          </a:bodyPr>
          <a:lstStyle/>
          <a:p>
            <a:r>
              <a:rPr lang="en-US" sz="1600" dirty="0"/>
              <a:t>As shown in Figure 2, two identical ASAs can be paired into an active / standby failover configuration to provide device redundancy. </a:t>
            </a:r>
            <a:endParaRPr lang="en-US" sz="1600" dirty="0"/>
          </a:p>
        </p:txBody>
      </p:sp>
    </p:spTree>
    <p:extLst>
      <p:ext uri="{BB962C8B-B14F-4D97-AF65-F5344CB8AC3E}">
        <p14:creationId xmlns:p14="http://schemas.microsoft.com/office/powerpoint/2010/main" val="185091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NetAcad_White_PPT_Template 05Oct12">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NetAcad_White_PPT_Template 05Oct12</Template>
  <TotalTime>10062</TotalTime>
  <Words>2369</Words>
  <Application>Microsoft Office PowerPoint</Application>
  <PresentationFormat>On-screen Show (4:3)</PresentationFormat>
  <Paragraphs>376</Paragraphs>
  <Slides>80</Slides>
  <Notes>66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80</vt:i4>
      </vt:variant>
    </vt:vector>
  </HeadingPairs>
  <TitlesOfParts>
    <vt:vector size="85" baseType="lpstr">
      <vt:lpstr>Arial</vt:lpstr>
      <vt:lpstr>Calibri</vt:lpstr>
      <vt:lpstr>Ciscolight</vt:lpstr>
      <vt:lpstr>Courier New</vt:lpstr>
      <vt:lpstr>NetAcad_White_PPT_Template 05Oct12</vt:lpstr>
      <vt:lpstr>Chapter 9: Implementing the Cisco Adaptive Security Appliance</vt:lpstr>
      <vt:lpstr>Chapter Outline</vt:lpstr>
      <vt:lpstr>Section 9.1: Introduction to the ASA</vt:lpstr>
      <vt:lpstr>Topic 9.1.1: ASA Solutions</vt:lpstr>
      <vt:lpstr>ASA Firewall Models</vt:lpstr>
      <vt:lpstr>ASA Firewall Models (Cont.)</vt:lpstr>
      <vt:lpstr>ASA Firewall Models (Cont.)</vt:lpstr>
      <vt:lpstr>Advanced ASA Firewall Feature</vt:lpstr>
      <vt:lpstr>Advanced ASA Firewall Feature (Cont.)</vt:lpstr>
      <vt:lpstr>Advanced ASA Firewall Feature (Cont.)</vt:lpstr>
      <vt:lpstr>Advanced ASA Firewall Feature (Cont.)</vt:lpstr>
      <vt:lpstr>Review of Firewalls in Network Design</vt:lpstr>
      <vt:lpstr>ASA Firewall Modes of Operation</vt:lpstr>
      <vt:lpstr>ASA Licensing Requirements</vt:lpstr>
      <vt:lpstr>ASA Licensing Requirements (Cont.)</vt:lpstr>
      <vt:lpstr>ASA Licensing Requirements</vt:lpstr>
      <vt:lpstr>Topic 9.1.2: Basic ASA Configuration</vt:lpstr>
      <vt:lpstr>Overview of ASA 5505</vt:lpstr>
      <vt:lpstr>ASA Security Levels</vt:lpstr>
      <vt:lpstr>ASA 5505 Deployment Scenarios</vt:lpstr>
      <vt:lpstr>ASA 5505 Deployment Scenarios (Cont.)</vt:lpstr>
      <vt:lpstr>Section 9.2: ASA Firewall Configuration</vt:lpstr>
      <vt:lpstr>Topic 9.2.1: The ASA Firewall Configuration</vt:lpstr>
      <vt:lpstr>Introduce Basic ASA Settings</vt:lpstr>
      <vt:lpstr>Introduce Basic ASA Settings (Cont.)</vt:lpstr>
      <vt:lpstr>ASA Default Configuration</vt:lpstr>
      <vt:lpstr>ASA Interactive Setup Initialization Wizard</vt:lpstr>
      <vt:lpstr>Topic 9.2.2: Configuring Management Settings and Services</vt:lpstr>
      <vt:lpstr>Enter Global Configuration Mode</vt:lpstr>
      <vt:lpstr>Configuring Basic Settings</vt:lpstr>
      <vt:lpstr>Configuring Basic Settings (Cont.)</vt:lpstr>
      <vt:lpstr>Configuring Logical VLAN Interfaces</vt:lpstr>
      <vt:lpstr>Configuring Logical VLAN Interfaces (Cont.)</vt:lpstr>
      <vt:lpstr>Assigning Layer 2 Ports to VLANs</vt:lpstr>
      <vt:lpstr>Assigning Layer 2 Ports to VLANs (Cont.)</vt:lpstr>
      <vt:lpstr>Configuring a Default Static Route</vt:lpstr>
      <vt:lpstr>Configuring Remote Access Services</vt:lpstr>
      <vt:lpstr>Configuring Remote Access Services (Cont.)</vt:lpstr>
      <vt:lpstr>Configuring Network Time Protocol Services</vt:lpstr>
      <vt:lpstr>Configuring DHCP Services</vt:lpstr>
      <vt:lpstr>Topic 9.2.3: Object Groups</vt:lpstr>
      <vt:lpstr>Introduction to Objects and Object Groups</vt:lpstr>
      <vt:lpstr>Configuring Network Objects</vt:lpstr>
      <vt:lpstr>Configuring Service Objects</vt:lpstr>
      <vt:lpstr>Configuring Service Objects (Cont.)</vt:lpstr>
      <vt:lpstr>Object Groups</vt:lpstr>
      <vt:lpstr>Configuring Common Object Groups</vt:lpstr>
      <vt:lpstr>Configuring Common Object Groups (Cont.)</vt:lpstr>
      <vt:lpstr>Configuring Common Object Groups (Cont.)</vt:lpstr>
      <vt:lpstr>Topic 9.2.4: ACLS</vt:lpstr>
      <vt:lpstr>ASA ACLs</vt:lpstr>
      <vt:lpstr>Types of ASA ACL Filtering</vt:lpstr>
      <vt:lpstr>Types of ASA ACLs</vt:lpstr>
      <vt:lpstr>Configuring ACLs</vt:lpstr>
      <vt:lpstr>Configuring ACLs (Cont.)</vt:lpstr>
      <vt:lpstr>Configuring ACLs (Cont.)</vt:lpstr>
      <vt:lpstr>Applying ACLs</vt:lpstr>
      <vt:lpstr>ACLs and Object Groups</vt:lpstr>
      <vt:lpstr>ACLs and Object Groups (Cont.)</vt:lpstr>
      <vt:lpstr>ACL Using Object Groups Examples</vt:lpstr>
      <vt:lpstr>ACL Using Object Groups Examples</vt:lpstr>
      <vt:lpstr>Topic 9.2.5: NAT Services on an ASA</vt:lpstr>
      <vt:lpstr>ASA NAT Overview</vt:lpstr>
      <vt:lpstr>Configuring Dynamic NAT</vt:lpstr>
      <vt:lpstr>Configuring Dynamic NAT (Cont.)</vt:lpstr>
      <vt:lpstr>Configuring Dynamic PAT</vt:lpstr>
      <vt:lpstr>Configuring Static NAT</vt:lpstr>
      <vt:lpstr>Configuring Static NAT (Cont.)</vt:lpstr>
      <vt:lpstr>Topic 9.2.6: AAA</vt:lpstr>
      <vt:lpstr>AAA Review</vt:lpstr>
      <vt:lpstr>Local Database and Servers</vt:lpstr>
      <vt:lpstr>AAA Configuration</vt:lpstr>
      <vt:lpstr>Topic 9.2.7: Service Policies on an ASA</vt:lpstr>
      <vt:lpstr>Overview of MPF</vt:lpstr>
      <vt:lpstr>Configuring Class Maps</vt:lpstr>
      <vt:lpstr>Define and Activate a Policy</vt:lpstr>
      <vt:lpstr>ASA Default Policy</vt:lpstr>
      <vt:lpstr>Section 9.3: Summary</vt:lpstr>
      <vt:lpstr>PowerPoint Presentation</vt:lpstr>
      <vt:lpstr>Instructor Resources</vt:lpstr>
    </vt:vector>
  </TitlesOfParts>
  <Company>Cisco Systems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Relevant,  Surprising and Fresh: Cisco Brand</dc:title>
  <dc:creator>Melissa Gabriel</dc:creator>
  <cp:lastModifiedBy>Rosli Salleh</cp:lastModifiedBy>
  <cp:revision>197</cp:revision>
  <dcterms:created xsi:type="dcterms:W3CDTF">2012-10-09T16:58:47Z</dcterms:created>
  <dcterms:modified xsi:type="dcterms:W3CDTF">2017-04-19T06:42:01Z</dcterms:modified>
</cp:coreProperties>
</file>